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318" r:id="rId2"/>
    <p:sldId id="329" r:id="rId3"/>
    <p:sldId id="330" r:id="rId4"/>
    <p:sldId id="331" r:id="rId5"/>
    <p:sldId id="332" r:id="rId6"/>
    <p:sldId id="333" r:id="rId7"/>
    <p:sldId id="335" r:id="rId8"/>
    <p:sldId id="334" r:id="rId9"/>
    <p:sldId id="345" r:id="rId10"/>
    <p:sldId id="336" r:id="rId11"/>
    <p:sldId id="341" r:id="rId12"/>
    <p:sldId id="337" r:id="rId13"/>
    <p:sldId id="338" r:id="rId14"/>
    <p:sldId id="339" r:id="rId15"/>
    <p:sldId id="342" r:id="rId16"/>
    <p:sldId id="343" r:id="rId17"/>
    <p:sldId id="346" r:id="rId18"/>
    <p:sldId id="347" r:id="rId19"/>
    <p:sldId id="348" r:id="rId20"/>
    <p:sldId id="349" r:id="rId21"/>
    <p:sldId id="350" r:id="rId22"/>
    <p:sldId id="351" r:id="rId23"/>
    <p:sldId id="352" r:id="rId24"/>
    <p:sldId id="354" r:id="rId25"/>
    <p:sldId id="353" r:id="rId26"/>
    <p:sldId id="340" r:id="rId27"/>
  </p:sldIdLst>
  <p:sldSz cx="12188825" cy="6858000"/>
  <p:notesSz cx="6858000" cy="9144000"/>
  <p:custDataLst>
    <p:tags r:id="rId30"/>
  </p:custDataLst>
  <p:defaultTextStyle>
    <a:defPPr rtl="0"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152">
          <p15:clr>
            <a:srgbClr val="A4A3A4"/>
          </p15:clr>
        </p15:guide>
        <p15:guide id="4" orient="horz" pos="1018">
          <p15:clr>
            <a:srgbClr val="A4A3A4"/>
          </p15:clr>
        </p15:guide>
        <p15:guide id="5" orient="horz" pos="3886">
          <p15:clr>
            <a:srgbClr val="A4A3A4"/>
          </p15:clr>
        </p15:guide>
        <p15:guide id="6" orient="horz" pos="2928">
          <p15:clr>
            <a:srgbClr val="A4A3A4"/>
          </p15:clr>
        </p15:guide>
        <p15:guide id="7" orient="horz" pos="3072">
          <p15:clr>
            <a:srgbClr val="A4A3A4"/>
          </p15:clr>
        </p15:guide>
        <p15:guide id="8" orient="horz" pos="407">
          <p15:clr>
            <a:srgbClr val="A4A3A4"/>
          </p15:clr>
        </p15:guide>
        <p15:guide id="9" pos="3839">
          <p15:clr>
            <a:srgbClr val="A4A3A4"/>
          </p15:clr>
        </p15:guide>
        <p15:guide id="10" pos="959">
          <p15:clr>
            <a:srgbClr val="A4A3A4"/>
          </p15:clr>
        </p15:guide>
        <p15:guide id="11" pos="7151">
          <p15:clr>
            <a:srgbClr val="A4A3A4"/>
          </p15:clr>
        </p15:guide>
        <p15:guide id="12" pos="671">
          <p15:clr>
            <a:srgbClr val="A4A3A4"/>
          </p15:clr>
        </p15:guide>
        <p15:guide id="13" pos="4991">
          <p15:clr>
            <a:srgbClr val="A4A3A4"/>
          </p15:clr>
        </p15:guide>
        <p15:guide id="14" pos="7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8282"/>
    <a:srgbClr val="6E90FE"/>
    <a:srgbClr val="8086FC"/>
    <a:srgbClr val="6D6DFB"/>
    <a:srgbClr val="4E78F0"/>
    <a:srgbClr val="F0932C"/>
    <a:srgbClr val="92C610"/>
    <a:srgbClr val="9FD812"/>
    <a:srgbClr val="E05F2C"/>
    <a:srgbClr val="0ABE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29" autoAdjust="0"/>
  </p:normalViewPr>
  <p:slideViewPr>
    <p:cSldViewPr showGuides="1">
      <p:cViewPr varScale="1">
        <p:scale>
          <a:sx n="91" d="100"/>
          <a:sy n="91" d="100"/>
        </p:scale>
        <p:origin x="211" y="77"/>
      </p:cViewPr>
      <p:guideLst>
        <p:guide orient="horz" pos="2160"/>
        <p:guide orient="horz" pos="4030"/>
        <p:guide orient="horz" pos="1152"/>
        <p:guide orient="horz" pos="1018"/>
        <p:guide orient="horz" pos="3886"/>
        <p:guide orient="horz" pos="2928"/>
        <p:guide orient="horz" pos="3072"/>
        <p:guide orient="horz" pos="407"/>
        <p:guide pos="3839"/>
        <p:guide pos="959"/>
        <p:guide pos="7151"/>
        <p:guide pos="671"/>
        <p:guide pos="4991"/>
        <p:guide pos="70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5" d="100"/>
          <a:sy n="85" d="100"/>
        </p:scale>
        <p:origin x="305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rve tatlıdil" userId="e05ea360fb916b3f" providerId="LiveId" clId="{A66A1B3C-03A6-4B72-A333-2491376988AD}"/>
    <pc:docChg chg="modSld">
      <pc:chgData name="merve tatlıdil" userId="e05ea360fb916b3f" providerId="LiveId" clId="{A66A1B3C-03A6-4B72-A333-2491376988AD}" dt="2020-07-27T12:55:13.317" v="11" actId="1076"/>
      <pc:docMkLst>
        <pc:docMk/>
      </pc:docMkLst>
      <pc:sldChg chg="addSp modSp mod">
        <pc:chgData name="merve tatlıdil" userId="e05ea360fb916b3f" providerId="LiveId" clId="{A66A1B3C-03A6-4B72-A333-2491376988AD}" dt="2020-07-27T12:55:13.317" v="11" actId="1076"/>
        <pc:sldMkLst>
          <pc:docMk/>
          <pc:sldMk cId="2122661738" sldId="340"/>
        </pc:sldMkLst>
        <pc:spChg chg="add mod">
          <ac:chgData name="merve tatlıdil" userId="e05ea360fb916b3f" providerId="LiveId" clId="{A66A1B3C-03A6-4B72-A333-2491376988AD}" dt="2020-07-27T12:55:13.317" v="11" actId="1076"/>
          <ac:spMkLst>
            <pc:docMk/>
            <pc:sldMk cId="2122661738" sldId="340"/>
            <ac:spMk id="2" creationId="{0CEB7C6A-4962-491E-93E8-2756D32FCCCA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2CE0A1D-CBEA-42B7-AB54-C231510A5B59}" type="datetime1">
              <a:rPr lang="tr-TR" smtClean="0"/>
              <a:t>27.07.2020</a:t>
            </a:fld>
            <a:endParaRPr lang="tr-TR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F8ED99B-9732-49FC-9C16-B56FEB1B1092}" type="slidenum">
              <a:rPr lang="tr-TR" smtClean="0"/>
              <a:t>‹#›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3146626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png>
</file>

<file path=ppt/media/image4.gif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EDE89DB-EA9E-4A3E-A51E-B1A288AEFA69}" type="datetime1">
              <a:rPr lang="tr-TR" noProof="0" smtClean="0"/>
              <a:t>27.07.2020</a:t>
            </a:fld>
            <a:endParaRPr lang="tr-TR" noProof="0" dirty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 dirty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 dirty="0"/>
              <a:t>Asıl metin stillerini düzenlemek için tıklayın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93199CD-3E1B-4AE6-990F-76F925F5EA9F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93199CD-3E1B-4AE6-990F-76F925F5EA9F}" type="slidenum">
              <a:rPr lang="tr-TR" smtClean="0"/>
              <a:t>1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0458230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93199CD-3E1B-4AE6-990F-76F925F5EA9F}" type="slidenum">
              <a:rPr lang="tr-TR" smtClean="0"/>
              <a:t>2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1372610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 Yer Tutucusu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93199CD-3E1B-4AE6-990F-76F925F5EA9F}" type="slidenum">
              <a:rPr lang="tr-TR" smtClean="0"/>
              <a:t>3</a:t>
            </a:fld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877390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520824" y="1600200"/>
            <a:ext cx="5945188" cy="30480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 hasCustomPrompt="1"/>
          </p:nvPr>
        </p:nvSpPr>
        <p:spPr>
          <a:xfrm>
            <a:off x="1520825" y="4898572"/>
            <a:ext cx="5945187" cy="1270453"/>
          </a:xfrm>
        </p:spPr>
        <p:txBody>
          <a:bodyPr rtlCol="0">
            <a:noAutofit/>
          </a:bodyPr>
          <a:lstStyle>
            <a:lvl1pPr marL="0" indent="0" algn="l">
              <a:spcBef>
                <a:spcPts val="0"/>
              </a:spcBef>
              <a:buNone/>
              <a:defRPr sz="2800" cap="none" baseline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tr-TR" noProof="0" dirty="0"/>
              <a:t>Asıl alt başlık stilini düzenle</a:t>
            </a:r>
          </a:p>
        </p:txBody>
      </p:sp>
      <p:cxnSp>
        <p:nvCxnSpPr>
          <p:cNvPr id="6" name="Düz Bağlayıcı 5"/>
          <p:cNvCxnSpPr/>
          <p:nvPr/>
        </p:nvCxnSpPr>
        <p:spPr>
          <a:xfrm>
            <a:off x="1658936" y="4782971"/>
            <a:ext cx="56546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up 4"/>
          <p:cNvGrpSpPr/>
          <p:nvPr userDrawn="1"/>
        </p:nvGrpSpPr>
        <p:grpSpPr>
          <a:xfrm>
            <a:off x="7923213" y="0"/>
            <a:ext cx="4265612" cy="6858000"/>
            <a:chOff x="7923213" y="0"/>
            <a:chExt cx="4265612" cy="6858000"/>
          </a:xfrm>
        </p:grpSpPr>
        <p:pic>
          <p:nvPicPr>
            <p:cNvPr id="4" name="Resim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923213" y="0"/>
              <a:ext cx="4265612" cy="6858000"/>
            </a:xfrm>
            <a:prstGeom prst="rect">
              <a:avLst/>
            </a:prstGeom>
          </p:spPr>
        </p:pic>
        <p:sp>
          <p:nvSpPr>
            <p:cNvPr id="13" name="Dikdörtgen 12"/>
            <p:cNvSpPr/>
            <p:nvPr/>
          </p:nvSpPr>
          <p:spPr>
            <a:xfrm>
              <a:off x="7923213" y="0"/>
              <a:ext cx="1065213" cy="6858000"/>
            </a:xfrm>
            <a:prstGeom prst="rect">
              <a:avLst/>
            </a:prstGeom>
            <a:gradFill flip="none" rotWithShape="1">
              <a:gsLst>
                <a:gs pos="75000">
                  <a:schemeClr val="tx2">
                    <a:alpha val="0"/>
                  </a:schemeClr>
                </a:gs>
                <a:gs pos="100000">
                  <a:schemeClr val="tx2">
                    <a:alpha val="2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DB6CC3-62D4-4178-B745-A807608585C6}" type="datetime1">
              <a:rPr lang="tr-TR" noProof="0" smtClean="0"/>
              <a:t>27.07.2020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9523412" y="646112"/>
            <a:ext cx="1828801" cy="5522913"/>
          </a:xfrm>
        </p:spPr>
        <p:txBody>
          <a:bodyPr vert="eaVert" rtlCol="0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1522412" y="646112"/>
            <a:ext cx="7620000" cy="5522913"/>
          </a:xfrm>
        </p:spPr>
        <p:txBody>
          <a:bodyPr vert="eaVert" rtlCol="0"/>
          <a:lstStyle/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5443AE-5B33-4BCD-81E8-4244F476725E}" type="datetime1">
              <a:rPr lang="tr-TR" noProof="0" smtClean="0"/>
              <a:t>27.07.2020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tr-TR" noProof="0" smtClean="0"/>
              <a:t>‹#›</a:t>
            </a:fld>
            <a:endParaRPr lang="tr-TR" noProof="0" dirty="0"/>
          </a:p>
        </p:txBody>
      </p:sp>
      <p:cxnSp>
        <p:nvCxnSpPr>
          <p:cNvPr id="7" name="Düz Bağlayıcı 6"/>
          <p:cNvCxnSpPr/>
          <p:nvPr/>
        </p:nvCxnSpPr>
        <p:spPr>
          <a:xfrm>
            <a:off x="9371012" y="762000"/>
            <a:ext cx="0" cy="533400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06AC02B-7FF3-476F-866E-6FE8B14054E2}" type="datetime1">
              <a:rPr lang="tr-TR" noProof="0" smtClean="0"/>
              <a:t>27.07.2020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tr-TR" noProof="0" smtClean="0"/>
              <a:t>‹#›</a:t>
            </a:fld>
            <a:endParaRPr lang="tr-TR" noProof="0" dirty="0"/>
          </a:p>
        </p:txBody>
      </p:sp>
      <p:cxnSp>
        <p:nvCxnSpPr>
          <p:cNvPr id="7" name="Düz Bağlayıcı 6"/>
          <p:cNvCxnSpPr/>
          <p:nvPr/>
        </p:nvCxnSpPr>
        <p:spPr>
          <a:xfrm>
            <a:off x="1658936" y="1709058"/>
            <a:ext cx="9617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22410" y="2237096"/>
            <a:ext cx="8229601" cy="2411103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4800" b="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522412" y="4876800"/>
            <a:ext cx="8229601" cy="1292225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none" baseline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  <p:grpSp>
        <p:nvGrpSpPr>
          <p:cNvPr id="7" name="Grup 6"/>
          <p:cNvGrpSpPr/>
          <p:nvPr userDrawn="1"/>
        </p:nvGrpSpPr>
        <p:grpSpPr>
          <a:xfrm>
            <a:off x="11123611" y="0"/>
            <a:ext cx="1065214" cy="6868886"/>
            <a:chOff x="11123611" y="0"/>
            <a:chExt cx="1065214" cy="6868886"/>
          </a:xfrm>
        </p:grpSpPr>
        <p:pic>
          <p:nvPicPr>
            <p:cNvPr id="10" name="Resim 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123611" y="0"/>
              <a:ext cx="1065213" cy="6858000"/>
            </a:xfrm>
            <a:prstGeom prst="rect">
              <a:avLst/>
            </a:prstGeom>
          </p:spPr>
        </p:pic>
        <p:sp>
          <p:nvSpPr>
            <p:cNvPr id="12" name="Dikdörtgen 11"/>
            <p:cNvSpPr/>
            <p:nvPr/>
          </p:nvSpPr>
          <p:spPr>
            <a:xfrm>
              <a:off x="11123612" y="10886"/>
              <a:ext cx="1065213" cy="6858000"/>
            </a:xfrm>
            <a:prstGeom prst="rect">
              <a:avLst/>
            </a:prstGeom>
            <a:gradFill flip="none" rotWithShape="1">
              <a:gsLst>
                <a:gs pos="75000">
                  <a:schemeClr val="tx2">
                    <a:alpha val="0"/>
                  </a:schemeClr>
                </a:gs>
                <a:gs pos="100000">
                  <a:schemeClr val="tx2">
                    <a:alpha val="2500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tr-TR" noProof="0" dirty="0"/>
            </a:p>
          </p:txBody>
        </p:sp>
      </p:grp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42C154-BA21-437F-9CBF-FF07D78E2EC6}" type="datetime1">
              <a:rPr lang="tr-TR" noProof="0" smtClean="0"/>
              <a:t>27.07.2020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tr-TR" noProof="0" smtClean="0"/>
              <a:t>‹#›</a:t>
            </a:fld>
            <a:endParaRPr lang="tr-TR" noProof="0" dirty="0"/>
          </a:p>
        </p:txBody>
      </p:sp>
      <p:cxnSp>
        <p:nvCxnSpPr>
          <p:cNvPr id="9" name="Düz Bağlayıcı 8"/>
          <p:cNvCxnSpPr/>
          <p:nvPr/>
        </p:nvCxnSpPr>
        <p:spPr>
          <a:xfrm>
            <a:off x="1658936" y="4782971"/>
            <a:ext cx="80168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829798" cy="1219200"/>
          </a:xfrm>
        </p:spPr>
        <p:txBody>
          <a:bodyPr rtlCol="0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1488168" y="1984248"/>
            <a:ext cx="4800600" cy="4187952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551612" y="1984248"/>
            <a:ext cx="4800601" cy="4187952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146F42-760C-4D77-9D5A-66FC5DCCA259}" type="datetime1">
              <a:rPr lang="tr-TR" noProof="0" smtClean="0"/>
              <a:t>27.07.2020</a:t>
            </a:fld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tr-TR" noProof="0" smtClean="0"/>
              <a:t>‹#›</a:t>
            </a:fld>
            <a:endParaRPr lang="tr-TR" noProof="0" dirty="0"/>
          </a:p>
        </p:txBody>
      </p:sp>
      <p:cxnSp>
        <p:nvCxnSpPr>
          <p:cNvPr id="8" name="Düz Bağlayıcı 7"/>
          <p:cNvCxnSpPr/>
          <p:nvPr/>
        </p:nvCxnSpPr>
        <p:spPr>
          <a:xfrm>
            <a:off x="1658936" y="1709058"/>
            <a:ext cx="9617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829798" cy="1219200"/>
          </a:xfrm>
        </p:spPr>
        <p:txBody>
          <a:bodyPr rtlCol="0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522413" y="1828800"/>
            <a:ext cx="4800600" cy="838200"/>
          </a:xfrm>
        </p:spPr>
        <p:txBody>
          <a:bodyPr rtlCol="0"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1522413" y="2743200"/>
            <a:ext cx="4800600" cy="3425825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551613" y="1828800"/>
            <a:ext cx="4800600" cy="838200"/>
          </a:xfrm>
        </p:spPr>
        <p:txBody>
          <a:bodyPr rtlCol="0"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 cap="none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551613" y="2743200"/>
            <a:ext cx="4800600" cy="3425825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9585B1-0247-4E9E-A7F8-D00FE20F9B83}" type="datetime1">
              <a:rPr lang="tr-TR" noProof="0" smtClean="0"/>
              <a:t>27.07.2020</a:t>
            </a:fld>
            <a:endParaRPr lang="tr-TR" noProof="0" dirty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tr-TR" noProof="0" smtClean="0"/>
              <a:t>‹#›</a:t>
            </a:fld>
            <a:endParaRPr lang="tr-TR" noProof="0" dirty="0"/>
          </a:p>
        </p:txBody>
      </p:sp>
      <p:cxnSp>
        <p:nvCxnSpPr>
          <p:cNvPr id="10" name="Düz Bağlayıcı 9"/>
          <p:cNvCxnSpPr/>
          <p:nvPr/>
        </p:nvCxnSpPr>
        <p:spPr>
          <a:xfrm>
            <a:off x="1658936" y="1709058"/>
            <a:ext cx="9617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3" name="Tarih Yer Tutucus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A7C882-A396-4169-9DE7-F95E8F6639AD}" type="datetime1">
              <a:rPr lang="tr-TR" noProof="0" smtClean="0"/>
              <a:t>27.07.2020</a:t>
            </a:fld>
            <a:endParaRPr lang="tr-TR" noProof="0" dirty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tr-TR" noProof="0" smtClean="0"/>
              <a:t>‹#›</a:t>
            </a:fld>
            <a:endParaRPr lang="tr-TR" noProof="0" dirty="0"/>
          </a:p>
        </p:txBody>
      </p:sp>
      <p:cxnSp>
        <p:nvCxnSpPr>
          <p:cNvPr id="6" name="Düz Bağlayıcı 5"/>
          <p:cNvCxnSpPr/>
          <p:nvPr/>
        </p:nvCxnSpPr>
        <p:spPr>
          <a:xfrm>
            <a:off x="1658936" y="1709058"/>
            <a:ext cx="9617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t Bilgi Yer Tutucusu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2" name="Tarih Yer Tutucus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DDF32A6-BCE0-45C5-B635-38176BF5ECF9}" type="datetime1">
              <a:rPr lang="tr-TR" noProof="0" smtClean="0"/>
              <a:t>27.07.2020</a:t>
            </a:fld>
            <a:endParaRPr lang="tr-TR" noProof="0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tr-TR" noProof="0" smtClean="0"/>
              <a:t>‹#›</a:t>
            </a:fld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Resim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22413" y="685800"/>
            <a:ext cx="4114800" cy="1925637"/>
          </a:xfrm>
        </p:spPr>
        <p:txBody>
          <a:bodyPr rtlCol="0" anchor="b">
            <a:noAutofit/>
          </a:bodyPr>
          <a:lstStyle>
            <a:lvl1pPr algn="l">
              <a:lnSpc>
                <a:spcPct val="80000"/>
              </a:lnSpc>
              <a:defRPr sz="4000" b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6094414" y="685800"/>
            <a:ext cx="5257799" cy="5486400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tr-TR" noProof="0"/>
              <a:t>Asıl metin stillerini düzenle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  <a:endParaRPr lang="tr-TR" noProof="0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1522413" y="2895599"/>
            <a:ext cx="4114800" cy="1752601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spcBef>
                <a:spcPts val="18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74BB842-E59F-49C0-AA68-660BDAB2B200}" type="datetime1">
              <a:rPr lang="tr-TR" noProof="0" smtClean="0"/>
              <a:t>27.07.2020</a:t>
            </a:fld>
            <a:endParaRPr lang="tr-TR" noProof="0" dirty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tr-TR" noProof="0" smtClean="0"/>
              <a:t>‹#›</a:t>
            </a:fld>
            <a:endParaRPr lang="tr-TR" noProof="0" dirty="0"/>
          </a:p>
        </p:txBody>
      </p:sp>
      <p:cxnSp>
        <p:nvCxnSpPr>
          <p:cNvPr id="8" name="Düz Bağlayıcı 7"/>
          <p:cNvCxnSpPr/>
          <p:nvPr/>
        </p:nvCxnSpPr>
        <p:spPr>
          <a:xfrm>
            <a:off x="1658936" y="2743200"/>
            <a:ext cx="3902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Resim Yazı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22413" y="685800"/>
            <a:ext cx="4114800" cy="1925638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4000" b="0" i="0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rtl="0"/>
            <a:r>
              <a:rPr lang="tr-TR" noProof="0"/>
              <a:t>Asıl başlık stilini düzenlemek için tıklayın</a:t>
            </a:r>
            <a:endParaRPr lang="tr-TR" noProof="0" dirty="0"/>
          </a:p>
        </p:txBody>
      </p:sp>
      <p:sp>
        <p:nvSpPr>
          <p:cNvPr id="3" name="Resim Yer Tutucusu 2" descr="Resim eklemek için boş yer tutucu. Yer tutucuya tıklayın ve eklemek istediğiniz resmi seçin"/>
          <p:cNvSpPr>
            <a:spLocks noGrp="1"/>
          </p:cNvSpPr>
          <p:nvPr>
            <p:ph type="pic" idx="1"/>
          </p:nvPr>
        </p:nvSpPr>
        <p:spPr>
          <a:xfrm>
            <a:off x="6025925" y="-50118"/>
            <a:ext cx="6172198" cy="6857999"/>
          </a:xfrm>
          <a:solidFill>
            <a:schemeClr val="bg2"/>
          </a:solidFill>
          <a:effectLst>
            <a:outerShdw blurRad="152400" dist="50800" dir="10800000" algn="r" rotWithShape="0">
              <a:prstClr val="black">
                <a:alpha val="25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tr-TR" noProof="0"/>
              <a:t>Resim eklemek için simgeye tıklayın</a:t>
            </a:r>
            <a:endParaRPr lang="tr-TR" noProof="0" dirty="0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1522413" y="2895599"/>
            <a:ext cx="4114800" cy="1752601"/>
          </a:xfrm>
        </p:spPr>
        <p:txBody>
          <a:bodyPr rtlCol="0">
            <a:normAutofit/>
          </a:bodyPr>
          <a:lstStyle>
            <a:lvl1pPr marL="0" indent="0">
              <a:lnSpc>
                <a:spcPct val="90000"/>
              </a:lnSpc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-TR" noProof="0"/>
              <a:t>Asıl metin stillerini düzenle</a:t>
            </a:r>
          </a:p>
        </p:txBody>
      </p:sp>
      <p:cxnSp>
        <p:nvCxnSpPr>
          <p:cNvPr id="10" name="Düz Bağlayıcı 9"/>
          <p:cNvCxnSpPr/>
          <p:nvPr/>
        </p:nvCxnSpPr>
        <p:spPr>
          <a:xfrm>
            <a:off x="1658936" y="2743200"/>
            <a:ext cx="3902076" cy="0"/>
          </a:xfrm>
          <a:prstGeom prst="line">
            <a:avLst/>
          </a:prstGeom>
          <a:ln w="12700">
            <a:solidFill>
              <a:schemeClr val="accent1">
                <a:lumMod val="5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829799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tr-TR" noProof="0" dirty="0"/>
              <a:t>Asıl başlık stilini düzenlemek için tıklayın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522413" y="1981200"/>
            <a:ext cx="9829799" cy="41878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tr-TR" noProof="0" dirty="0"/>
              <a:t>Asıl metin stillerini düzenle</a:t>
            </a:r>
          </a:p>
          <a:p>
            <a:pPr lvl="1" rtl="0"/>
            <a:r>
              <a:rPr lang="tr-TR" noProof="0" dirty="0"/>
              <a:t>İkinci düzey</a:t>
            </a:r>
          </a:p>
          <a:p>
            <a:pPr lvl="2" rtl="0"/>
            <a:r>
              <a:rPr lang="tr-TR" noProof="0" dirty="0"/>
              <a:t>Üçüncü düzey</a:t>
            </a:r>
          </a:p>
          <a:p>
            <a:pPr lvl="3" rtl="0"/>
            <a:r>
              <a:rPr lang="tr-TR" noProof="0" dirty="0"/>
              <a:t>Dördüncü düzey</a:t>
            </a:r>
          </a:p>
          <a:p>
            <a:pPr lvl="4" rtl="0"/>
            <a:r>
              <a:rPr lang="tr-TR" noProof="0" dirty="0"/>
              <a:t>Beşinci düzey</a:t>
            </a:r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5954834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 dirty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2"/>
          </p:nvPr>
        </p:nvSpPr>
        <p:spPr>
          <a:xfrm>
            <a:off x="8228011" y="6400800"/>
            <a:ext cx="154865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B7B27180-9324-436C-B2E2-3C95A5A2F459}" type="datetime1">
              <a:rPr lang="tr-TR" noProof="0" smtClean="0"/>
              <a:t>27.07.2020</a:t>
            </a:fld>
            <a:endParaRPr lang="tr-TR" noProof="0" dirty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10285411" y="6400800"/>
            <a:ext cx="1066802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2A013F82-EE5E-44EE-A61D-E31C6657F26F}" type="slidenum">
              <a:rPr lang="tr-TR" noProof="0" smtClean="0"/>
              <a:pPr/>
              <a:t>‹#›</a:t>
            </a:fld>
            <a:endParaRPr lang="tr-TR" noProof="0" dirty="0"/>
          </a:p>
        </p:txBody>
      </p:sp>
      <p:pic>
        <p:nvPicPr>
          <p:cNvPr id="9" name="Resim 8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065213" cy="6858000"/>
          </a:xfrm>
          <a:prstGeom prst="rect">
            <a:avLst/>
          </a:prstGeom>
        </p:spPr>
      </p:pic>
      <p:sp>
        <p:nvSpPr>
          <p:cNvPr id="10" name="Dikdörtgen 9"/>
          <p:cNvSpPr/>
          <p:nvPr/>
        </p:nvSpPr>
        <p:spPr>
          <a:xfrm>
            <a:off x="1" y="0"/>
            <a:ext cx="1065213" cy="6858000"/>
          </a:xfrm>
          <a:prstGeom prst="rect">
            <a:avLst/>
          </a:prstGeom>
          <a:gradFill flip="none" rotWithShape="1">
            <a:gsLst>
              <a:gs pos="75000">
                <a:schemeClr val="tx2">
                  <a:alpha val="0"/>
                </a:schemeClr>
              </a:gs>
              <a:gs pos="100000">
                <a:schemeClr val="tx2">
                  <a:alpha val="2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 dirty="0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11175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0425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3463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tx1">
            <a:lumMod val="90000"/>
            <a:lumOff val="10000"/>
          </a:schemeClr>
        </a:buClr>
        <a:buSzPct val="8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520824" y="476672"/>
            <a:ext cx="5945188" cy="4171528"/>
          </a:xfrm>
        </p:spPr>
        <p:txBody>
          <a:bodyPr rtlCol="0">
            <a:normAutofit/>
          </a:bodyPr>
          <a:lstStyle/>
          <a:p>
            <a:r>
              <a:rPr lang="tr-TR" dirty="0"/>
              <a:t>Database Management </a:t>
            </a:r>
            <a:r>
              <a:rPr lang="tr-TR" dirty="0" err="1"/>
              <a:t>Systems</a:t>
            </a:r>
            <a:r>
              <a:rPr lang="tr-TR" dirty="0"/>
              <a:t> </a:t>
            </a:r>
            <a:r>
              <a:rPr lang="tr-TR" dirty="0" err="1"/>
              <a:t>Homework</a:t>
            </a:r>
            <a:r>
              <a:rPr lang="tr-TR" dirty="0"/>
              <a:t>: Bank Project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0825" y="5085184"/>
            <a:ext cx="5945187" cy="1083841"/>
          </a:xfrm>
        </p:spPr>
        <p:txBody>
          <a:bodyPr rtlCol="0"/>
          <a:lstStyle/>
          <a:p>
            <a:r>
              <a:rPr lang="tr-TR" dirty="0"/>
              <a:t>Nuriye Merve Tatlıdil</a:t>
            </a:r>
          </a:p>
          <a:p>
            <a:pPr rtl="0"/>
            <a:r>
              <a:rPr lang="tr-TR" dirty="0"/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320115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6CD23EE4-4A33-4A79-A3EE-371013344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924" y="381000"/>
            <a:ext cx="9650288" cy="1247800"/>
          </a:xfrm>
        </p:spPr>
        <p:txBody>
          <a:bodyPr/>
          <a:lstStyle/>
          <a:p>
            <a:r>
              <a:rPr lang="tr-TR" dirty="0" err="1"/>
              <a:t>Logical</a:t>
            </a:r>
            <a:r>
              <a:rPr lang="tr-TR" dirty="0"/>
              <a:t> Model 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739A8E1-F1D3-46AA-B3E1-CB3C2CA854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916833"/>
            <a:ext cx="9829799" cy="4104456"/>
          </a:xfrm>
        </p:spPr>
        <p:txBody>
          <a:bodyPr/>
          <a:lstStyle/>
          <a:p>
            <a:endParaRPr lang="tr-TR" dirty="0"/>
          </a:p>
          <a:p>
            <a:r>
              <a:rPr lang="tr-TR" dirty="0"/>
              <a:t>banker- {</a:t>
            </a:r>
            <a:r>
              <a:rPr lang="tr-TR" u="sng" dirty="0" err="1"/>
              <a:t>banker_id</a:t>
            </a:r>
            <a:r>
              <a:rPr lang="tr-TR" u="sng" dirty="0"/>
              <a:t> , </a:t>
            </a:r>
            <a:r>
              <a:rPr lang="tr-TR" dirty="0" err="1"/>
              <a:t>banker_name,banker_mail</a:t>
            </a:r>
            <a:r>
              <a:rPr lang="tr-TR" dirty="0"/>
              <a:t>}</a:t>
            </a:r>
            <a:endParaRPr lang="tr-TR" u="sng" dirty="0"/>
          </a:p>
          <a:p>
            <a:r>
              <a:rPr lang="tr-TR" dirty="0" err="1"/>
              <a:t>branch</a:t>
            </a:r>
            <a:r>
              <a:rPr lang="tr-TR" dirty="0"/>
              <a:t>{</a:t>
            </a:r>
            <a:r>
              <a:rPr lang="tr-TR" u="sng" dirty="0" err="1"/>
              <a:t>branch_id</a:t>
            </a:r>
            <a:r>
              <a:rPr lang="tr-TR" u="sng" dirty="0"/>
              <a:t>, </a:t>
            </a:r>
            <a:r>
              <a:rPr lang="tr-TR" dirty="0" err="1"/>
              <a:t>branch_city,branch_name,assets</a:t>
            </a:r>
            <a:r>
              <a:rPr lang="tr-TR" dirty="0"/>
              <a:t>}</a:t>
            </a:r>
            <a:endParaRPr lang="tr-TR" u="sng" dirty="0"/>
          </a:p>
          <a:p>
            <a:r>
              <a:rPr lang="tr-TR" dirty="0" err="1"/>
              <a:t>customer</a:t>
            </a:r>
            <a:r>
              <a:rPr lang="tr-TR" dirty="0"/>
              <a:t>{</a:t>
            </a:r>
            <a:r>
              <a:rPr lang="tr-TR" u="sng" dirty="0" err="1"/>
              <a:t>customer_id</a:t>
            </a:r>
            <a:r>
              <a:rPr lang="tr-TR" u="sng" dirty="0"/>
              <a:t>, </a:t>
            </a:r>
            <a:r>
              <a:rPr lang="tr-TR" dirty="0" err="1"/>
              <a:t>customer_name,customer_street,customer_city</a:t>
            </a:r>
            <a:r>
              <a:rPr lang="tr-TR" dirty="0"/>
              <a:t>}</a:t>
            </a:r>
            <a:endParaRPr lang="tr-TR" u="sng" dirty="0"/>
          </a:p>
          <a:p>
            <a:r>
              <a:rPr lang="tr-TR" dirty="0" err="1"/>
              <a:t>loan</a:t>
            </a:r>
            <a:r>
              <a:rPr lang="tr-TR" dirty="0"/>
              <a:t>{</a:t>
            </a:r>
            <a:r>
              <a:rPr lang="tr-TR" u="sng" dirty="0" err="1"/>
              <a:t>loan_id</a:t>
            </a:r>
            <a:r>
              <a:rPr lang="tr-TR" u="sng" dirty="0"/>
              <a:t>, </a:t>
            </a:r>
            <a:r>
              <a:rPr lang="tr-TR" dirty="0" err="1"/>
              <a:t>amount,</a:t>
            </a:r>
            <a:r>
              <a:rPr lang="tr-TR" dirty="0" err="1">
                <a:solidFill>
                  <a:srgbClr val="0070C0"/>
                </a:solidFill>
              </a:rPr>
              <a:t>branch_id</a:t>
            </a:r>
            <a:r>
              <a:rPr lang="tr-TR" dirty="0"/>
              <a:t>}</a:t>
            </a:r>
            <a:endParaRPr lang="tr-TR" u="sng" dirty="0"/>
          </a:p>
          <a:p>
            <a:r>
              <a:rPr lang="tr-TR" dirty="0" err="1"/>
              <a:t>credit_card</a:t>
            </a:r>
            <a:r>
              <a:rPr lang="tr-TR" dirty="0"/>
              <a:t>{</a:t>
            </a:r>
            <a:r>
              <a:rPr lang="tr-TR" u="sng" dirty="0" err="1"/>
              <a:t>credit_card_id</a:t>
            </a:r>
            <a:r>
              <a:rPr lang="tr-TR" u="sng" dirty="0"/>
              <a:t>, </a:t>
            </a:r>
            <a:r>
              <a:rPr lang="tr-TR" dirty="0" err="1"/>
              <a:t>expired_date,limit</a:t>
            </a:r>
            <a:r>
              <a:rPr lang="tr-TR" dirty="0"/>
              <a:t>}</a:t>
            </a:r>
            <a:endParaRPr lang="tr-TR" u="sng" dirty="0"/>
          </a:p>
          <a:p>
            <a:r>
              <a:rPr lang="tr-TR" dirty="0" err="1"/>
              <a:t>account</a:t>
            </a:r>
            <a:r>
              <a:rPr lang="tr-TR" dirty="0"/>
              <a:t>{</a:t>
            </a:r>
            <a:r>
              <a:rPr lang="tr-TR" u="sng" dirty="0" err="1"/>
              <a:t>account_id</a:t>
            </a:r>
            <a:r>
              <a:rPr lang="tr-TR" u="sng" dirty="0"/>
              <a:t>, </a:t>
            </a:r>
            <a:r>
              <a:rPr lang="tr-TR" dirty="0" err="1"/>
              <a:t>balance,category</a:t>
            </a:r>
            <a:r>
              <a:rPr lang="tr-TR" dirty="0"/>
              <a:t>}</a:t>
            </a:r>
            <a:endParaRPr lang="tr-TR" u="sng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93336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36B23A85-7925-4E6D-9153-B495FEF057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err="1"/>
              <a:t>Logical</a:t>
            </a:r>
            <a:r>
              <a:rPr lang="tr-TR" dirty="0"/>
              <a:t> Model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2AB550A-40CF-4AD4-8C97-5AF593BAC5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loan_customer</a:t>
            </a:r>
            <a:r>
              <a:rPr lang="tr-TR" dirty="0"/>
              <a:t>{</a:t>
            </a:r>
            <a:r>
              <a:rPr lang="tr-TR" dirty="0" err="1">
                <a:solidFill>
                  <a:srgbClr val="0070C0"/>
                </a:solidFill>
              </a:rPr>
              <a:t>loan_id,</a:t>
            </a:r>
            <a:r>
              <a:rPr lang="tr-TR" u="sng" dirty="0" err="1">
                <a:solidFill>
                  <a:srgbClr val="0070C0"/>
                </a:solidFill>
              </a:rPr>
              <a:t>customer_id</a:t>
            </a:r>
            <a:r>
              <a:rPr lang="tr-TR" dirty="0"/>
              <a:t>}</a:t>
            </a:r>
            <a:endParaRPr lang="tr-TR" u="sng" dirty="0"/>
          </a:p>
          <a:p>
            <a:endParaRPr lang="tr-TR" u="sng" dirty="0"/>
          </a:p>
          <a:p>
            <a:r>
              <a:rPr lang="tr-TR" dirty="0" err="1"/>
              <a:t>banker_customer_branch</a:t>
            </a:r>
            <a:r>
              <a:rPr lang="tr-TR" u="sng" dirty="0"/>
              <a:t>(</a:t>
            </a:r>
            <a:r>
              <a:rPr lang="tr-TR" u="sng" dirty="0" err="1">
                <a:solidFill>
                  <a:srgbClr val="0070C0"/>
                </a:solidFill>
              </a:rPr>
              <a:t>banker_id,customer_id_branch_id</a:t>
            </a:r>
            <a:r>
              <a:rPr lang="tr-TR" u="sng" dirty="0"/>
              <a:t>}</a:t>
            </a:r>
          </a:p>
          <a:p>
            <a:endParaRPr lang="tr-TR" dirty="0"/>
          </a:p>
          <a:p>
            <a:r>
              <a:rPr lang="tr-TR" dirty="0" err="1"/>
              <a:t>customer_credit_card_account</a:t>
            </a:r>
            <a:r>
              <a:rPr lang="tr-TR" dirty="0"/>
              <a:t>{</a:t>
            </a:r>
            <a:r>
              <a:rPr lang="tr-TR" dirty="0" err="1">
                <a:solidFill>
                  <a:srgbClr val="0070C0"/>
                </a:solidFill>
              </a:rPr>
              <a:t>customer_id,credit_card_id,account_id</a:t>
            </a:r>
            <a:r>
              <a:rPr lang="tr-T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33142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EDBDC0E2-1455-435A-B2BD-F92E987C1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1924" y="2759224"/>
            <a:ext cx="9829799" cy="1339552"/>
          </a:xfrm>
        </p:spPr>
        <p:txBody>
          <a:bodyPr/>
          <a:lstStyle/>
          <a:p>
            <a:r>
              <a:rPr lang="tr-TR" dirty="0" err="1"/>
              <a:t>Physical</a:t>
            </a:r>
            <a:r>
              <a:rPr lang="tr-TR" dirty="0"/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373307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04D455BD-4FD6-4AEA-870F-05CF28978CAA}"/>
              </a:ext>
            </a:extLst>
          </p:cNvPr>
          <p:cNvSpPr txBox="1"/>
          <p:nvPr/>
        </p:nvSpPr>
        <p:spPr>
          <a:xfrm>
            <a:off x="1557908" y="548680"/>
            <a:ext cx="1015312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table</a:t>
            </a:r>
            <a:r>
              <a:rPr lang="tr-TR" dirty="0"/>
              <a:t> banker</a:t>
            </a:r>
          </a:p>
          <a:p>
            <a:r>
              <a:rPr lang="tr-TR" dirty="0"/>
              <a:t>(  </a:t>
            </a:r>
            <a:r>
              <a:rPr lang="tr-TR" dirty="0" err="1"/>
              <a:t>banker_id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banker_name</a:t>
            </a:r>
            <a:r>
              <a:rPr lang="tr-TR" dirty="0"/>
              <a:t> </a:t>
            </a:r>
            <a:r>
              <a:rPr lang="tr-TR" dirty="0" err="1"/>
              <a:t>Char</a:t>
            </a:r>
            <a:r>
              <a:rPr lang="tr-TR" dirty="0"/>
              <a:t>(15),</a:t>
            </a:r>
          </a:p>
          <a:p>
            <a:r>
              <a:rPr lang="tr-TR" dirty="0"/>
              <a:t>    </a:t>
            </a:r>
            <a:r>
              <a:rPr lang="tr-TR" dirty="0" err="1"/>
              <a:t>banker_mail</a:t>
            </a:r>
            <a:r>
              <a:rPr lang="tr-TR" dirty="0"/>
              <a:t> </a:t>
            </a:r>
            <a:r>
              <a:rPr lang="tr-TR" dirty="0" err="1"/>
              <a:t>Char</a:t>
            </a:r>
            <a:r>
              <a:rPr lang="tr-TR" dirty="0"/>
              <a:t>(15),</a:t>
            </a:r>
          </a:p>
          <a:p>
            <a:r>
              <a:rPr lang="tr-TR" dirty="0"/>
              <a:t>    </a:t>
            </a:r>
            <a:r>
              <a:rPr lang="tr-TR" dirty="0" err="1"/>
              <a:t>Primary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banker_id</a:t>
            </a:r>
            <a:r>
              <a:rPr lang="tr-TR" dirty="0"/>
              <a:t>));</a:t>
            </a:r>
          </a:p>
          <a:p>
            <a:endParaRPr lang="tr-TR" dirty="0"/>
          </a:p>
          <a:p>
            <a:endParaRPr lang="tr-TR" dirty="0"/>
          </a:p>
          <a:p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table</a:t>
            </a:r>
            <a:r>
              <a:rPr lang="tr-TR" dirty="0"/>
              <a:t> </a:t>
            </a:r>
            <a:r>
              <a:rPr lang="tr-TR" dirty="0" err="1"/>
              <a:t>branch</a:t>
            </a:r>
            <a:endParaRPr lang="tr-TR" dirty="0"/>
          </a:p>
          <a:p>
            <a:r>
              <a:rPr lang="tr-TR" dirty="0"/>
              <a:t>(  </a:t>
            </a:r>
            <a:r>
              <a:rPr lang="tr-TR" dirty="0" err="1"/>
              <a:t>branch_id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branch_city</a:t>
            </a:r>
            <a:r>
              <a:rPr lang="tr-TR" dirty="0"/>
              <a:t> </a:t>
            </a:r>
            <a:r>
              <a:rPr lang="tr-TR" dirty="0" err="1"/>
              <a:t>Char</a:t>
            </a:r>
            <a:r>
              <a:rPr lang="tr-TR" dirty="0"/>
              <a:t>(15),</a:t>
            </a:r>
          </a:p>
          <a:p>
            <a:r>
              <a:rPr lang="tr-TR" dirty="0"/>
              <a:t>    </a:t>
            </a:r>
            <a:r>
              <a:rPr lang="tr-TR" dirty="0" err="1"/>
              <a:t>branch_name</a:t>
            </a:r>
            <a:r>
              <a:rPr lang="tr-TR" dirty="0"/>
              <a:t> </a:t>
            </a:r>
            <a:r>
              <a:rPr lang="tr-TR" dirty="0" err="1"/>
              <a:t>Char</a:t>
            </a:r>
            <a:r>
              <a:rPr lang="tr-TR" dirty="0"/>
              <a:t>(15),</a:t>
            </a:r>
          </a:p>
          <a:p>
            <a:r>
              <a:rPr lang="tr-TR" dirty="0"/>
              <a:t>    </a:t>
            </a:r>
            <a:r>
              <a:rPr lang="tr-TR" dirty="0" err="1"/>
              <a:t>assets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Primary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branch_id</a:t>
            </a:r>
            <a:r>
              <a:rPr lang="tr-TR" dirty="0"/>
              <a:t>));</a:t>
            </a:r>
          </a:p>
          <a:p>
            <a:endParaRPr lang="tr-TR" dirty="0"/>
          </a:p>
          <a:p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table</a:t>
            </a:r>
            <a:r>
              <a:rPr lang="tr-TR" dirty="0"/>
              <a:t> </a:t>
            </a:r>
            <a:r>
              <a:rPr lang="tr-TR" dirty="0" err="1"/>
              <a:t>loan</a:t>
            </a:r>
            <a:endParaRPr lang="tr-TR" dirty="0"/>
          </a:p>
          <a:p>
            <a:r>
              <a:rPr lang="tr-TR" dirty="0"/>
              <a:t>(  </a:t>
            </a:r>
            <a:r>
              <a:rPr lang="tr-TR" dirty="0" err="1"/>
              <a:t>loan_id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amount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Primary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loan_id</a:t>
            </a:r>
            <a:r>
              <a:rPr lang="tr-TR" dirty="0"/>
              <a:t>),</a:t>
            </a:r>
          </a:p>
          <a:p>
            <a:r>
              <a:rPr lang="tr-TR" dirty="0"/>
              <a:t>    </a:t>
            </a:r>
            <a:r>
              <a:rPr lang="tr-TR" dirty="0" err="1"/>
              <a:t>Foreign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branch_id</a:t>
            </a:r>
            <a:r>
              <a:rPr lang="tr-TR" dirty="0"/>
              <a:t>) </a:t>
            </a:r>
            <a:r>
              <a:rPr lang="tr-TR" dirty="0" err="1"/>
              <a:t>references</a:t>
            </a:r>
            <a:r>
              <a:rPr lang="tr-TR" dirty="0"/>
              <a:t> </a:t>
            </a:r>
            <a:r>
              <a:rPr lang="tr-TR" dirty="0" err="1"/>
              <a:t>branch</a:t>
            </a:r>
            <a:r>
              <a:rPr lang="tr-TR" dirty="0"/>
              <a:t> (</a:t>
            </a:r>
            <a:r>
              <a:rPr lang="tr-TR" dirty="0" err="1"/>
              <a:t>branch_id</a:t>
            </a:r>
            <a:r>
              <a:rPr lang="tr-TR" dirty="0"/>
              <a:t>),</a:t>
            </a:r>
          </a:p>
          <a:p>
            <a:r>
              <a:rPr lang="tr-TR" dirty="0"/>
              <a:t>    ON UPDATE CASCADE );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1830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E2DA9F70-0ABB-4432-90CD-717AC86C952C}"/>
              </a:ext>
            </a:extLst>
          </p:cNvPr>
          <p:cNvSpPr txBox="1"/>
          <p:nvPr/>
        </p:nvSpPr>
        <p:spPr>
          <a:xfrm>
            <a:off x="1773932" y="404664"/>
            <a:ext cx="10369152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table</a:t>
            </a:r>
            <a:r>
              <a:rPr lang="tr-TR" dirty="0"/>
              <a:t> </a:t>
            </a:r>
            <a:r>
              <a:rPr lang="tr-TR" dirty="0" err="1"/>
              <a:t>customer</a:t>
            </a:r>
            <a:endParaRPr lang="tr-TR" dirty="0"/>
          </a:p>
          <a:p>
            <a:r>
              <a:rPr lang="tr-TR" dirty="0"/>
              <a:t>(  </a:t>
            </a:r>
            <a:r>
              <a:rPr lang="tr-TR" dirty="0" err="1"/>
              <a:t>customer_id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customer_name</a:t>
            </a:r>
            <a:r>
              <a:rPr lang="tr-TR" dirty="0"/>
              <a:t> </a:t>
            </a:r>
            <a:r>
              <a:rPr lang="tr-TR" dirty="0" err="1"/>
              <a:t>Char</a:t>
            </a:r>
            <a:r>
              <a:rPr lang="tr-TR" dirty="0"/>
              <a:t>(15),</a:t>
            </a:r>
          </a:p>
          <a:p>
            <a:r>
              <a:rPr lang="tr-TR" dirty="0"/>
              <a:t>    </a:t>
            </a:r>
            <a:r>
              <a:rPr lang="tr-TR" dirty="0" err="1"/>
              <a:t>customer_street</a:t>
            </a:r>
            <a:r>
              <a:rPr lang="tr-TR" dirty="0"/>
              <a:t> </a:t>
            </a:r>
            <a:r>
              <a:rPr lang="tr-TR" dirty="0" err="1"/>
              <a:t>Char</a:t>
            </a:r>
            <a:r>
              <a:rPr lang="tr-TR" dirty="0"/>
              <a:t>(15),</a:t>
            </a:r>
          </a:p>
          <a:p>
            <a:r>
              <a:rPr lang="tr-TR" dirty="0"/>
              <a:t>    </a:t>
            </a:r>
            <a:r>
              <a:rPr lang="tr-TR" dirty="0" err="1"/>
              <a:t>customer_city</a:t>
            </a:r>
            <a:r>
              <a:rPr lang="tr-TR" dirty="0"/>
              <a:t> </a:t>
            </a:r>
            <a:r>
              <a:rPr lang="tr-TR" dirty="0" err="1"/>
              <a:t>Char</a:t>
            </a:r>
            <a:r>
              <a:rPr lang="tr-TR" dirty="0"/>
              <a:t>(15),</a:t>
            </a:r>
          </a:p>
          <a:p>
            <a:r>
              <a:rPr lang="tr-TR" dirty="0"/>
              <a:t>    </a:t>
            </a:r>
            <a:r>
              <a:rPr lang="tr-TR" dirty="0" err="1"/>
              <a:t>Primary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customer_id</a:t>
            </a:r>
            <a:r>
              <a:rPr lang="tr-TR" dirty="0"/>
              <a:t>));</a:t>
            </a:r>
          </a:p>
          <a:p>
            <a:endParaRPr lang="tr-TR" dirty="0"/>
          </a:p>
          <a:p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table</a:t>
            </a:r>
            <a:r>
              <a:rPr lang="tr-TR" dirty="0"/>
              <a:t> </a:t>
            </a:r>
            <a:r>
              <a:rPr lang="tr-TR" dirty="0" err="1"/>
              <a:t>credit-card</a:t>
            </a:r>
            <a:endParaRPr lang="tr-TR" dirty="0"/>
          </a:p>
          <a:p>
            <a:r>
              <a:rPr lang="tr-TR" dirty="0"/>
              <a:t>(  </a:t>
            </a:r>
            <a:r>
              <a:rPr lang="tr-TR" dirty="0" err="1"/>
              <a:t>credit_card_id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expired_date</a:t>
            </a:r>
            <a:r>
              <a:rPr lang="tr-TR" dirty="0"/>
              <a:t> </a:t>
            </a:r>
            <a:r>
              <a:rPr lang="tr-TR" dirty="0" err="1"/>
              <a:t>Date</a:t>
            </a:r>
            <a:r>
              <a:rPr lang="tr-TR" dirty="0"/>
              <a:t>,</a:t>
            </a:r>
          </a:p>
          <a:p>
            <a:r>
              <a:rPr lang="tr-TR" dirty="0"/>
              <a:t>    limit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Primary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loan_id</a:t>
            </a:r>
            <a:r>
              <a:rPr lang="tr-TR" dirty="0"/>
              <a:t>));</a:t>
            </a:r>
          </a:p>
          <a:p>
            <a:endParaRPr lang="tr-TR" dirty="0"/>
          </a:p>
          <a:p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table</a:t>
            </a:r>
            <a:r>
              <a:rPr lang="tr-TR" dirty="0"/>
              <a:t> </a:t>
            </a:r>
            <a:r>
              <a:rPr lang="tr-TR" dirty="0" err="1"/>
              <a:t>account</a:t>
            </a:r>
            <a:endParaRPr lang="tr-TR" dirty="0"/>
          </a:p>
          <a:p>
            <a:r>
              <a:rPr lang="tr-TR" dirty="0"/>
              <a:t>(  </a:t>
            </a:r>
            <a:r>
              <a:rPr lang="tr-TR" dirty="0" err="1"/>
              <a:t>account_id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balance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category</a:t>
            </a:r>
            <a:r>
              <a:rPr lang="tr-TR" dirty="0"/>
              <a:t> </a:t>
            </a:r>
            <a:r>
              <a:rPr lang="tr-TR" dirty="0" err="1"/>
              <a:t>Char</a:t>
            </a:r>
            <a:r>
              <a:rPr lang="tr-TR" dirty="0"/>
              <a:t>(10),</a:t>
            </a:r>
          </a:p>
          <a:p>
            <a:r>
              <a:rPr lang="tr-TR" dirty="0"/>
              <a:t>    </a:t>
            </a:r>
            <a:r>
              <a:rPr lang="tr-TR" dirty="0" err="1"/>
              <a:t>Primary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account_id</a:t>
            </a:r>
            <a:r>
              <a:rPr lang="tr-TR" dirty="0"/>
              <a:t>));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0762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E875A0BF-464A-4AA2-AE4B-28F4D546BCD2}"/>
              </a:ext>
            </a:extLst>
          </p:cNvPr>
          <p:cNvSpPr txBox="1"/>
          <p:nvPr/>
        </p:nvSpPr>
        <p:spPr>
          <a:xfrm>
            <a:off x="1413892" y="332656"/>
            <a:ext cx="10009112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tr-TR" dirty="0"/>
          </a:p>
          <a:p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table</a:t>
            </a:r>
            <a:r>
              <a:rPr lang="tr-TR" dirty="0"/>
              <a:t> </a:t>
            </a:r>
            <a:r>
              <a:rPr lang="tr-TR" dirty="0" err="1"/>
              <a:t>loan_customer</a:t>
            </a:r>
            <a:endParaRPr lang="tr-TR" dirty="0"/>
          </a:p>
          <a:p>
            <a:r>
              <a:rPr lang="tr-TR" dirty="0"/>
              <a:t>(  </a:t>
            </a:r>
            <a:r>
              <a:rPr lang="tr-TR" dirty="0" err="1"/>
              <a:t>loan_id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customer_id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Primary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loan_id,customer_id</a:t>
            </a:r>
            <a:r>
              <a:rPr lang="tr-TR" dirty="0"/>
              <a:t>),</a:t>
            </a:r>
          </a:p>
          <a:p>
            <a:r>
              <a:rPr lang="tr-TR" dirty="0"/>
              <a:t>    </a:t>
            </a:r>
            <a:r>
              <a:rPr lang="tr-TR" dirty="0" err="1"/>
              <a:t>Foreign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loan_id</a:t>
            </a:r>
            <a:r>
              <a:rPr lang="tr-TR" dirty="0"/>
              <a:t>) </a:t>
            </a:r>
            <a:r>
              <a:rPr lang="tr-TR" dirty="0" err="1"/>
              <a:t>references</a:t>
            </a:r>
            <a:r>
              <a:rPr lang="tr-TR" dirty="0"/>
              <a:t> </a:t>
            </a:r>
            <a:r>
              <a:rPr lang="tr-TR" dirty="0" err="1"/>
              <a:t>loan</a:t>
            </a:r>
            <a:r>
              <a:rPr lang="tr-TR" dirty="0"/>
              <a:t>(</a:t>
            </a:r>
            <a:r>
              <a:rPr lang="tr-TR" dirty="0" err="1"/>
              <a:t>loan_id</a:t>
            </a:r>
            <a:r>
              <a:rPr lang="tr-TR" dirty="0"/>
              <a:t>),</a:t>
            </a:r>
          </a:p>
          <a:p>
            <a:r>
              <a:rPr lang="tr-TR" dirty="0"/>
              <a:t>    ON UPDATE CASCADE,</a:t>
            </a:r>
          </a:p>
          <a:p>
            <a:r>
              <a:rPr lang="tr-TR" dirty="0"/>
              <a:t>    </a:t>
            </a:r>
            <a:r>
              <a:rPr lang="tr-TR" dirty="0" err="1"/>
              <a:t>Foreign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customer_id</a:t>
            </a:r>
            <a:r>
              <a:rPr lang="tr-TR" dirty="0"/>
              <a:t>) </a:t>
            </a:r>
            <a:r>
              <a:rPr lang="tr-TR" dirty="0" err="1"/>
              <a:t>references</a:t>
            </a:r>
            <a:r>
              <a:rPr lang="tr-TR" dirty="0"/>
              <a:t> </a:t>
            </a:r>
            <a:r>
              <a:rPr lang="tr-TR" dirty="0" err="1"/>
              <a:t>customer</a:t>
            </a:r>
            <a:r>
              <a:rPr lang="tr-TR" dirty="0"/>
              <a:t>(</a:t>
            </a:r>
            <a:r>
              <a:rPr lang="tr-TR" dirty="0" err="1"/>
              <a:t>customer_id</a:t>
            </a:r>
            <a:r>
              <a:rPr lang="tr-TR" dirty="0"/>
              <a:t>)</a:t>
            </a:r>
          </a:p>
          <a:p>
            <a:r>
              <a:rPr lang="tr-TR" dirty="0"/>
              <a:t>    ON UPDATE CASCADE);</a:t>
            </a:r>
          </a:p>
          <a:p>
            <a:r>
              <a:rPr lang="tr-TR" dirty="0"/>
              <a:t>    </a:t>
            </a:r>
          </a:p>
          <a:p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table</a:t>
            </a:r>
            <a:r>
              <a:rPr lang="tr-TR" dirty="0"/>
              <a:t> </a:t>
            </a:r>
            <a:r>
              <a:rPr lang="tr-TR" dirty="0" err="1"/>
              <a:t>customer_credit_card_account</a:t>
            </a:r>
            <a:endParaRPr lang="tr-TR" dirty="0"/>
          </a:p>
          <a:p>
            <a:r>
              <a:rPr lang="tr-TR" dirty="0"/>
              <a:t>(  </a:t>
            </a:r>
            <a:r>
              <a:rPr lang="tr-TR" dirty="0" err="1"/>
              <a:t>customer_id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credit_card_id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account_id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Primary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customer_id,credit_card_id,account_id</a:t>
            </a:r>
            <a:r>
              <a:rPr lang="tr-TR" dirty="0"/>
              <a:t>),</a:t>
            </a:r>
          </a:p>
          <a:p>
            <a:r>
              <a:rPr lang="tr-TR" dirty="0"/>
              <a:t>    </a:t>
            </a:r>
            <a:r>
              <a:rPr lang="tr-TR" dirty="0" err="1"/>
              <a:t>Foreign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customer_id</a:t>
            </a:r>
            <a:r>
              <a:rPr lang="tr-TR" dirty="0"/>
              <a:t>) </a:t>
            </a:r>
            <a:r>
              <a:rPr lang="tr-TR" dirty="0" err="1"/>
              <a:t>references</a:t>
            </a:r>
            <a:r>
              <a:rPr lang="tr-TR" dirty="0"/>
              <a:t> </a:t>
            </a:r>
            <a:r>
              <a:rPr lang="tr-TR" dirty="0" err="1"/>
              <a:t>customer</a:t>
            </a:r>
            <a:r>
              <a:rPr lang="tr-TR" dirty="0"/>
              <a:t>(</a:t>
            </a:r>
            <a:r>
              <a:rPr lang="tr-TR" dirty="0" err="1"/>
              <a:t>customer_id</a:t>
            </a:r>
            <a:r>
              <a:rPr lang="tr-TR" dirty="0"/>
              <a:t>),</a:t>
            </a:r>
          </a:p>
          <a:p>
            <a:r>
              <a:rPr lang="tr-TR" dirty="0"/>
              <a:t>    ON UPDATE CASCADE,</a:t>
            </a:r>
          </a:p>
          <a:p>
            <a:r>
              <a:rPr lang="tr-TR" dirty="0"/>
              <a:t>    </a:t>
            </a:r>
            <a:r>
              <a:rPr lang="tr-TR" dirty="0" err="1"/>
              <a:t>Foreign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credit_card_id</a:t>
            </a:r>
            <a:r>
              <a:rPr lang="tr-TR" dirty="0"/>
              <a:t>) </a:t>
            </a:r>
            <a:r>
              <a:rPr lang="tr-TR" dirty="0" err="1"/>
              <a:t>references</a:t>
            </a:r>
            <a:r>
              <a:rPr lang="tr-TR" dirty="0"/>
              <a:t> </a:t>
            </a:r>
            <a:r>
              <a:rPr lang="tr-TR" dirty="0" err="1"/>
              <a:t>credit_card</a:t>
            </a:r>
            <a:r>
              <a:rPr lang="tr-TR" dirty="0"/>
              <a:t>(</a:t>
            </a:r>
            <a:r>
              <a:rPr lang="tr-TR" dirty="0" err="1"/>
              <a:t>credit_card_id</a:t>
            </a:r>
            <a:r>
              <a:rPr lang="tr-TR" dirty="0"/>
              <a:t>)</a:t>
            </a:r>
          </a:p>
          <a:p>
            <a:r>
              <a:rPr lang="tr-TR" dirty="0"/>
              <a:t>    ON UPDATE CASCADE,</a:t>
            </a:r>
          </a:p>
          <a:p>
            <a:r>
              <a:rPr lang="tr-TR" dirty="0"/>
              <a:t>    </a:t>
            </a:r>
            <a:r>
              <a:rPr lang="tr-TR" dirty="0" err="1"/>
              <a:t>Foreign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account_id</a:t>
            </a:r>
            <a:r>
              <a:rPr lang="tr-TR" dirty="0"/>
              <a:t>) </a:t>
            </a:r>
            <a:r>
              <a:rPr lang="tr-TR" dirty="0" err="1"/>
              <a:t>references</a:t>
            </a:r>
            <a:r>
              <a:rPr lang="tr-TR" dirty="0"/>
              <a:t> </a:t>
            </a:r>
            <a:r>
              <a:rPr lang="tr-TR" dirty="0" err="1"/>
              <a:t>account</a:t>
            </a:r>
            <a:r>
              <a:rPr lang="tr-TR" dirty="0"/>
              <a:t>(</a:t>
            </a:r>
            <a:r>
              <a:rPr lang="tr-TR" dirty="0" err="1"/>
              <a:t>account_id</a:t>
            </a:r>
            <a:r>
              <a:rPr lang="tr-TR" dirty="0"/>
              <a:t>)</a:t>
            </a:r>
          </a:p>
          <a:p>
            <a:r>
              <a:rPr lang="tr-TR" dirty="0"/>
              <a:t>    ON UPDATE CASCADE);</a:t>
            </a:r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90439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etin kutusu 2">
            <a:extLst>
              <a:ext uri="{FF2B5EF4-FFF2-40B4-BE49-F238E27FC236}">
                <a16:creationId xmlns:a16="http://schemas.microsoft.com/office/drawing/2014/main" id="{9BA34FCD-3FF4-4DCB-A8BA-ACF5EDF55FF4}"/>
              </a:ext>
            </a:extLst>
          </p:cNvPr>
          <p:cNvSpPr txBox="1"/>
          <p:nvPr/>
        </p:nvSpPr>
        <p:spPr>
          <a:xfrm>
            <a:off x="1485900" y="476672"/>
            <a:ext cx="993710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Create</a:t>
            </a:r>
            <a:r>
              <a:rPr lang="tr-TR" dirty="0"/>
              <a:t> </a:t>
            </a:r>
            <a:r>
              <a:rPr lang="tr-TR" dirty="0" err="1"/>
              <a:t>table</a:t>
            </a:r>
            <a:r>
              <a:rPr lang="tr-TR" dirty="0"/>
              <a:t> </a:t>
            </a:r>
            <a:r>
              <a:rPr lang="tr-TR" dirty="0" err="1"/>
              <a:t>banker_customer_branch</a:t>
            </a:r>
            <a:endParaRPr lang="tr-TR" dirty="0"/>
          </a:p>
          <a:p>
            <a:r>
              <a:rPr lang="tr-TR" dirty="0"/>
              <a:t>(  </a:t>
            </a:r>
            <a:r>
              <a:rPr lang="tr-TR" dirty="0" err="1"/>
              <a:t>banker_id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customer_id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branch_id</a:t>
            </a:r>
            <a:r>
              <a:rPr lang="tr-TR" dirty="0"/>
              <a:t> </a:t>
            </a:r>
            <a:r>
              <a:rPr lang="tr-TR" dirty="0" err="1"/>
              <a:t>Integer</a:t>
            </a:r>
            <a:r>
              <a:rPr lang="tr-TR" dirty="0"/>
              <a:t>,</a:t>
            </a:r>
          </a:p>
          <a:p>
            <a:r>
              <a:rPr lang="tr-TR" dirty="0"/>
              <a:t>    </a:t>
            </a:r>
            <a:r>
              <a:rPr lang="tr-TR" dirty="0" err="1"/>
              <a:t>Primary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banker_id,customer_id,branch_id</a:t>
            </a:r>
            <a:r>
              <a:rPr lang="tr-TR" dirty="0"/>
              <a:t>),</a:t>
            </a:r>
          </a:p>
          <a:p>
            <a:r>
              <a:rPr lang="tr-TR" dirty="0"/>
              <a:t>    </a:t>
            </a:r>
            <a:r>
              <a:rPr lang="tr-TR" dirty="0" err="1"/>
              <a:t>Foreign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banker_id</a:t>
            </a:r>
            <a:r>
              <a:rPr lang="tr-TR" dirty="0"/>
              <a:t>) </a:t>
            </a:r>
            <a:r>
              <a:rPr lang="tr-TR" dirty="0" err="1"/>
              <a:t>references</a:t>
            </a:r>
            <a:r>
              <a:rPr lang="tr-TR" dirty="0"/>
              <a:t> banker(</a:t>
            </a:r>
            <a:r>
              <a:rPr lang="tr-TR" dirty="0" err="1"/>
              <a:t>banker_id</a:t>
            </a:r>
            <a:r>
              <a:rPr lang="tr-TR" dirty="0"/>
              <a:t>),</a:t>
            </a:r>
          </a:p>
          <a:p>
            <a:r>
              <a:rPr lang="tr-TR" dirty="0"/>
              <a:t>    ON UPDATE CASCADE,</a:t>
            </a:r>
          </a:p>
          <a:p>
            <a:r>
              <a:rPr lang="tr-TR" dirty="0"/>
              <a:t>    </a:t>
            </a:r>
            <a:r>
              <a:rPr lang="tr-TR" dirty="0" err="1"/>
              <a:t>Foreign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customer_id</a:t>
            </a:r>
            <a:r>
              <a:rPr lang="tr-TR" dirty="0"/>
              <a:t>) </a:t>
            </a:r>
            <a:r>
              <a:rPr lang="tr-TR" dirty="0" err="1"/>
              <a:t>references</a:t>
            </a:r>
            <a:r>
              <a:rPr lang="tr-TR" dirty="0"/>
              <a:t> </a:t>
            </a:r>
            <a:r>
              <a:rPr lang="tr-TR" dirty="0" err="1"/>
              <a:t>customer</a:t>
            </a:r>
            <a:r>
              <a:rPr lang="tr-TR" dirty="0"/>
              <a:t>(</a:t>
            </a:r>
            <a:r>
              <a:rPr lang="tr-TR" dirty="0" err="1"/>
              <a:t>customer_id</a:t>
            </a:r>
            <a:r>
              <a:rPr lang="tr-TR" dirty="0"/>
              <a:t>),</a:t>
            </a:r>
          </a:p>
          <a:p>
            <a:r>
              <a:rPr lang="tr-TR" dirty="0"/>
              <a:t>    ON UPDATE CASCADE,</a:t>
            </a:r>
          </a:p>
          <a:p>
            <a:r>
              <a:rPr lang="tr-TR" dirty="0"/>
              <a:t>    </a:t>
            </a:r>
            <a:r>
              <a:rPr lang="tr-TR" dirty="0" err="1"/>
              <a:t>Foreign</a:t>
            </a:r>
            <a:r>
              <a:rPr lang="tr-TR" dirty="0"/>
              <a:t> </a:t>
            </a:r>
            <a:r>
              <a:rPr lang="tr-TR" dirty="0" err="1"/>
              <a:t>key</a:t>
            </a:r>
            <a:r>
              <a:rPr lang="tr-TR" dirty="0"/>
              <a:t> (</a:t>
            </a:r>
            <a:r>
              <a:rPr lang="tr-TR" dirty="0" err="1"/>
              <a:t>branch_id</a:t>
            </a:r>
            <a:r>
              <a:rPr lang="tr-TR" dirty="0"/>
              <a:t>) </a:t>
            </a:r>
            <a:r>
              <a:rPr lang="tr-TR" dirty="0" err="1"/>
              <a:t>references</a:t>
            </a:r>
            <a:r>
              <a:rPr lang="tr-TR" dirty="0"/>
              <a:t> </a:t>
            </a:r>
            <a:r>
              <a:rPr lang="tr-TR" dirty="0" err="1"/>
              <a:t>branch</a:t>
            </a:r>
            <a:r>
              <a:rPr lang="tr-TR" dirty="0"/>
              <a:t>(</a:t>
            </a:r>
            <a:r>
              <a:rPr lang="tr-TR" dirty="0" err="1"/>
              <a:t>branch_id</a:t>
            </a:r>
            <a:r>
              <a:rPr lang="tr-TR" dirty="0"/>
              <a:t>)</a:t>
            </a:r>
          </a:p>
          <a:p>
            <a:r>
              <a:rPr lang="tr-TR" dirty="0"/>
              <a:t>    ON UPDATE CASCADE);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951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EA37C829-9CC2-4D29-803C-7EDD222BFC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92" y="56858"/>
            <a:ext cx="6302286" cy="6744284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472D90D3-3868-4113-9813-498160362E0A}"/>
              </a:ext>
            </a:extLst>
          </p:cNvPr>
          <p:cNvSpPr txBox="1"/>
          <p:nvPr/>
        </p:nvSpPr>
        <p:spPr>
          <a:xfrm>
            <a:off x="7966620" y="1556792"/>
            <a:ext cx="3384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SQL code I wrote using SQLite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09337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13D754A2-C379-4BFA-A817-B53FB75B2980}"/>
              </a:ext>
            </a:extLst>
          </p:cNvPr>
          <p:cNvSpPr txBox="1"/>
          <p:nvPr/>
        </p:nvSpPr>
        <p:spPr>
          <a:xfrm>
            <a:off x="8902724" y="2564904"/>
            <a:ext cx="345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SQL code I wrote using SQLite</a:t>
            </a:r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D2F4241A-BCC4-4AB9-BF2D-EA1D75303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868" y="0"/>
            <a:ext cx="73002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617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5C9C1689-0AD9-4612-8201-8BBA237CB5DE}"/>
              </a:ext>
            </a:extLst>
          </p:cNvPr>
          <p:cNvSpPr txBox="1"/>
          <p:nvPr/>
        </p:nvSpPr>
        <p:spPr>
          <a:xfrm>
            <a:off x="8444409" y="2420888"/>
            <a:ext cx="3744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SQL code I wrote using SQLite</a:t>
            </a:r>
            <a:endParaRPr lang="tr-TR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3D54C1DB-20AE-4F95-9CCB-2D8428F12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860" y="3378"/>
            <a:ext cx="73996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17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aşlık 12"/>
          <p:cNvSpPr>
            <a:spLocks noGrp="1"/>
          </p:cNvSpPr>
          <p:nvPr>
            <p:ph type="title"/>
          </p:nvPr>
        </p:nvSpPr>
        <p:spPr>
          <a:xfrm>
            <a:off x="1629916" y="381000"/>
            <a:ext cx="9722296" cy="1823864"/>
          </a:xfrm>
        </p:spPr>
        <p:txBody>
          <a:bodyPr rtlCol="0"/>
          <a:lstStyle/>
          <a:p>
            <a:r>
              <a:rPr lang="en-US" dirty="0"/>
              <a:t>What program did I use when creating my database?</a:t>
            </a:r>
            <a:endParaRPr lang="tr-TR" dirty="0"/>
          </a:p>
        </p:txBody>
      </p:sp>
      <p:sp>
        <p:nvSpPr>
          <p:cNvPr id="14" name="İçerik Yer Tutucusu 13"/>
          <p:cNvSpPr>
            <a:spLocks noGrp="1"/>
          </p:cNvSpPr>
          <p:nvPr>
            <p:ph idx="1"/>
          </p:nvPr>
        </p:nvSpPr>
        <p:spPr>
          <a:xfrm>
            <a:off x="1557908" y="2564904"/>
            <a:ext cx="9794304" cy="3604121"/>
          </a:xfrm>
        </p:spPr>
        <p:txBody>
          <a:bodyPr rtlCol="0"/>
          <a:lstStyle/>
          <a:p>
            <a:r>
              <a:rPr lang="en-US" sz="2700" dirty="0"/>
              <a:t>I created my database with </a:t>
            </a:r>
            <a:r>
              <a:rPr lang="tr-TR" sz="2700" dirty="0" err="1"/>
              <a:t>Python</a:t>
            </a:r>
            <a:r>
              <a:rPr lang="tr-TR" sz="2700" dirty="0"/>
              <a:t> </a:t>
            </a:r>
            <a:r>
              <a:rPr lang="tr-TR" sz="2700" dirty="0" err="1"/>
              <a:t>SQLite</a:t>
            </a:r>
            <a:endParaRPr lang="tr-TR" sz="2700" dirty="0"/>
          </a:p>
          <a:p>
            <a:r>
              <a:rPr lang="en-US" sz="2700" dirty="0"/>
              <a:t>SQLite is a database library that is very simple to use and install</a:t>
            </a:r>
            <a:endParaRPr lang="tr-TR" sz="2700" dirty="0"/>
          </a:p>
          <a:p>
            <a:r>
              <a:rPr lang="en-US" sz="2700" dirty="0"/>
              <a:t>Since SQLite does not need any servers to run, there are no setup or configuration steps.</a:t>
            </a:r>
          </a:p>
          <a:p>
            <a:r>
              <a:rPr lang="en-US" sz="2700" dirty="0"/>
              <a:t>There is only one file for each database. This makes it easy to back up and copy the database.</a:t>
            </a:r>
            <a:endParaRPr lang="tr-TR" sz="2700" dirty="0"/>
          </a:p>
          <a:p>
            <a:endParaRPr lang="tr-TR" sz="2700" dirty="0"/>
          </a:p>
          <a:p>
            <a:pPr marL="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71760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192BC7EE-8AB2-4E3E-BD92-25995B6ECA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9956" y="100504"/>
            <a:ext cx="6363251" cy="6759526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7B1A0DC8-A164-4EE4-88D8-4C812D3412D6}"/>
              </a:ext>
            </a:extLst>
          </p:cNvPr>
          <p:cNvSpPr txBox="1"/>
          <p:nvPr/>
        </p:nvSpPr>
        <p:spPr>
          <a:xfrm>
            <a:off x="8614692" y="1556792"/>
            <a:ext cx="3168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shell window before executing my database scripts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376926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772A6866-A077-4058-A7F1-43D46E17A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916" y="83233"/>
            <a:ext cx="6332769" cy="6774767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13EE95CF-0FB8-4485-918F-27AD017EE86B}"/>
              </a:ext>
            </a:extLst>
          </p:cNvPr>
          <p:cNvSpPr txBox="1"/>
          <p:nvPr/>
        </p:nvSpPr>
        <p:spPr>
          <a:xfrm>
            <a:off x="8254652" y="1700808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shell window </a:t>
            </a:r>
            <a:r>
              <a:rPr lang="tr-TR" dirty="0" err="1"/>
              <a:t>after</a:t>
            </a:r>
            <a:r>
              <a:rPr lang="en-US" dirty="0"/>
              <a:t> executing my database scripts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711030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66C9E8CC-DD1A-4CF5-BF31-FF563D97B11F}"/>
              </a:ext>
            </a:extLst>
          </p:cNvPr>
          <p:cNvSpPr txBox="1"/>
          <p:nvPr/>
        </p:nvSpPr>
        <p:spPr>
          <a:xfrm>
            <a:off x="8110636" y="2564904"/>
            <a:ext cx="2952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Adding</a:t>
            </a:r>
            <a:r>
              <a:rPr lang="tr-TR" dirty="0"/>
              <a:t> </a:t>
            </a:r>
            <a:r>
              <a:rPr lang="tr-TR" dirty="0" err="1"/>
              <a:t>sample</a:t>
            </a:r>
            <a:r>
              <a:rPr lang="tr-TR" dirty="0"/>
              <a:t> data</a:t>
            </a:r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6816FC72-A183-447A-A1AE-FAAFE9F65E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869" y="34319"/>
            <a:ext cx="6480720" cy="6707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678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tin kutusu 3">
            <a:extLst>
              <a:ext uri="{FF2B5EF4-FFF2-40B4-BE49-F238E27FC236}">
                <a16:creationId xmlns:a16="http://schemas.microsoft.com/office/drawing/2014/main" id="{743795F5-A58E-4FE0-9002-6676641B2FB8}"/>
              </a:ext>
            </a:extLst>
          </p:cNvPr>
          <p:cNvSpPr txBox="1"/>
          <p:nvPr/>
        </p:nvSpPr>
        <p:spPr>
          <a:xfrm>
            <a:off x="3790156" y="5661248"/>
            <a:ext cx="4176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If</a:t>
            </a:r>
            <a:r>
              <a:rPr lang="tr-TR" dirty="0"/>
              <a:t> ı </a:t>
            </a:r>
            <a:r>
              <a:rPr lang="tr-TR" dirty="0" err="1"/>
              <a:t>write</a:t>
            </a:r>
            <a:r>
              <a:rPr lang="tr-TR" dirty="0"/>
              <a:t> ‘’Select * </a:t>
            </a:r>
            <a:r>
              <a:rPr lang="tr-TR" dirty="0" err="1"/>
              <a:t>from</a:t>
            </a:r>
            <a:r>
              <a:rPr lang="tr-TR" dirty="0"/>
              <a:t> banker’’ </a:t>
            </a:r>
            <a:r>
              <a:rPr lang="tr-TR" dirty="0" err="1"/>
              <a:t>command</a:t>
            </a:r>
            <a:r>
              <a:rPr lang="tr-TR" dirty="0"/>
              <a:t> , </a:t>
            </a:r>
            <a:r>
              <a:rPr lang="en-US" dirty="0"/>
              <a:t>What is the output equal to</a:t>
            </a:r>
            <a:r>
              <a:rPr lang="tr-TR" dirty="0"/>
              <a:t>?</a:t>
            </a:r>
          </a:p>
          <a:p>
            <a:endParaRPr lang="tr-TR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AAFACD11-6836-424B-BE99-1D306373C0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869" y="116632"/>
            <a:ext cx="5616624" cy="5255781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35869897-0B90-4FEE-8749-E15252E15D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133" y="106295"/>
            <a:ext cx="5256583" cy="533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144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F147F10F-4A6B-4EB9-8759-CDDAD061F1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3853" y="14497"/>
            <a:ext cx="5178102" cy="3558519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98F06497-FF7A-4BD6-AE5B-9185041177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8508" y="192898"/>
            <a:ext cx="4680520" cy="3366414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492E011A-E95B-41BF-BC60-2D2B377713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9708" y="3645024"/>
            <a:ext cx="5231630" cy="305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76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6B0EC7B9-B88E-44D5-9791-11F94AEC4E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295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11DDCA71-2E29-4AE9-9535-38825CB35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58000"/>
          </a:xfrm>
          <a:prstGeom prst="rect">
            <a:avLst/>
          </a:prstGeom>
        </p:spPr>
      </p:pic>
      <p:sp>
        <p:nvSpPr>
          <p:cNvPr id="2" name="Dikdörtgen 1">
            <a:extLst>
              <a:ext uri="{FF2B5EF4-FFF2-40B4-BE49-F238E27FC236}">
                <a16:creationId xmlns:a16="http://schemas.microsoft.com/office/drawing/2014/main" id="{0CEB7C6A-4962-491E-93E8-2756D32FCCCA}"/>
              </a:ext>
            </a:extLst>
          </p:cNvPr>
          <p:cNvSpPr/>
          <p:nvPr/>
        </p:nvSpPr>
        <p:spPr>
          <a:xfrm>
            <a:off x="3862164" y="1052736"/>
            <a:ext cx="34460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Thank</a:t>
            </a:r>
            <a:r>
              <a:rPr lang="tr-T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tr-TR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</a:t>
            </a:r>
            <a:r>
              <a:rPr lang="tr-T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2266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aşlık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tr-TR" dirty="0" err="1"/>
              <a:t>What</a:t>
            </a:r>
            <a:r>
              <a:rPr lang="tr-TR" dirty="0"/>
              <a:t> </a:t>
            </a:r>
            <a:r>
              <a:rPr lang="tr-TR" dirty="0" err="1"/>
              <a:t>did</a:t>
            </a:r>
            <a:r>
              <a:rPr lang="tr-TR" dirty="0"/>
              <a:t> I </a:t>
            </a:r>
            <a:r>
              <a:rPr lang="tr-TR" dirty="0" err="1"/>
              <a:t>think</a:t>
            </a:r>
            <a:r>
              <a:rPr lang="tr-TR" dirty="0"/>
              <a:t>?</a:t>
            </a:r>
          </a:p>
        </p:txBody>
      </p:sp>
      <p:sp>
        <p:nvSpPr>
          <p:cNvPr id="2" name="İçerik Yer Tutucusu 1">
            <a:extLst>
              <a:ext uri="{FF2B5EF4-FFF2-40B4-BE49-F238E27FC236}">
                <a16:creationId xmlns:a16="http://schemas.microsoft.com/office/drawing/2014/main" id="{E8B1C170-A87E-46B4-8C19-3086EA561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916833"/>
            <a:ext cx="6444207" cy="3024336"/>
          </a:xfrm>
        </p:spPr>
        <p:txBody>
          <a:bodyPr>
            <a:normAutofit fontScale="85000" lnSpcReduction="10000"/>
          </a:bodyPr>
          <a:lstStyle/>
          <a:p>
            <a:r>
              <a:rPr lang="en-US" sz="3200" dirty="0"/>
              <a:t>I wanted to make bank database because my future dream is to work as a database manager in a bank.</a:t>
            </a:r>
            <a:endParaRPr lang="tr-TR" sz="3200" dirty="0"/>
          </a:p>
          <a:p>
            <a:r>
              <a:rPr lang="en-US" sz="3200" dirty="0"/>
              <a:t>I wanted to make a simple database of a bank. I have 6 entities in the database. I used </a:t>
            </a:r>
            <a:r>
              <a:rPr lang="tr-TR" sz="3200" dirty="0" err="1"/>
              <a:t>SQLite</a:t>
            </a:r>
            <a:r>
              <a:rPr lang="en-US" sz="3200" dirty="0"/>
              <a:t> Table constraints when creating the database. The database also consists of sample data.</a:t>
            </a:r>
            <a:endParaRPr lang="tr-TR" sz="3200" dirty="0"/>
          </a:p>
        </p:txBody>
      </p:sp>
    </p:spTree>
    <p:extLst>
      <p:ext uri="{BB962C8B-B14F-4D97-AF65-F5344CB8AC3E}">
        <p14:creationId xmlns:p14="http://schemas.microsoft.com/office/powerpoint/2010/main" val="2193902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3344EE40-E274-4052-8106-94F9B4BCBD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900" y="404664"/>
            <a:ext cx="10009112" cy="5858715"/>
          </a:xfrm>
          <a:prstGeom prst="rect">
            <a:avLst/>
          </a:prstGeom>
        </p:spPr>
      </p:pic>
      <p:sp>
        <p:nvSpPr>
          <p:cNvPr id="4" name="Metin kutusu 3">
            <a:extLst>
              <a:ext uri="{FF2B5EF4-FFF2-40B4-BE49-F238E27FC236}">
                <a16:creationId xmlns:a16="http://schemas.microsoft.com/office/drawing/2014/main" id="{0FC528DA-4718-4853-AAE6-686F4FB6BCF6}"/>
              </a:ext>
            </a:extLst>
          </p:cNvPr>
          <p:cNvSpPr txBox="1"/>
          <p:nvPr/>
        </p:nvSpPr>
        <p:spPr>
          <a:xfrm>
            <a:off x="1989956" y="6263379"/>
            <a:ext cx="4248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 err="1"/>
              <a:t>There</a:t>
            </a:r>
            <a:r>
              <a:rPr lang="tr-TR" dirty="0"/>
              <a:t> is a bank.</a:t>
            </a:r>
          </a:p>
        </p:txBody>
      </p:sp>
    </p:spTree>
    <p:extLst>
      <p:ext uri="{BB962C8B-B14F-4D97-AF65-F5344CB8AC3E}">
        <p14:creationId xmlns:p14="http://schemas.microsoft.com/office/powerpoint/2010/main" val="2641763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ECB4D7E-303C-4A59-8F57-C5244C442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BANK </a:t>
            </a:r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EA2A994A-5917-4AAB-BD3A-4CC25698527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The bank has </a:t>
            </a:r>
            <a:r>
              <a:rPr lang="en-US" dirty="0" err="1"/>
              <a:t>branches.These</a:t>
            </a:r>
            <a:r>
              <a:rPr lang="en-US" dirty="0"/>
              <a:t> branches have customers and bankers</a:t>
            </a:r>
            <a:r>
              <a:rPr lang="tr-TR" dirty="0"/>
              <a:t>.</a:t>
            </a:r>
            <a:r>
              <a:rPr lang="en-US" dirty="0"/>
              <a:t> Customers have credit cards, accounts and </a:t>
            </a:r>
            <a:r>
              <a:rPr lang="tr-TR" dirty="0" err="1"/>
              <a:t>loans</a:t>
            </a:r>
            <a:r>
              <a:rPr lang="tr-TR" dirty="0"/>
              <a:t>.</a:t>
            </a:r>
          </a:p>
        </p:txBody>
      </p:sp>
      <p:pic>
        <p:nvPicPr>
          <p:cNvPr id="9" name="İçerik Yer Tutucusu 8">
            <a:extLst>
              <a:ext uri="{FF2B5EF4-FFF2-40B4-BE49-F238E27FC236}">
                <a16:creationId xmlns:a16="http://schemas.microsoft.com/office/drawing/2014/main" id="{BE23B360-C364-4F17-9C87-E738AEA7D1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396" y="980728"/>
            <a:ext cx="6045921" cy="5040559"/>
          </a:xfrm>
        </p:spPr>
      </p:pic>
    </p:spTree>
    <p:extLst>
      <p:ext uri="{BB962C8B-B14F-4D97-AF65-F5344CB8AC3E}">
        <p14:creationId xmlns:p14="http://schemas.microsoft.com/office/powerpoint/2010/main" val="1160036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esim 2">
            <a:extLst>
              <a:ext uri="{FF2B5EF4-FFF2-40B4-BE49-F238E27FC236}">
                <a16:creationId xmlns:a16="http://schemas.microsoft.com/office/drawing/2014/main" id="{C244EAE5-5885-49C5-AC00-F6859333EC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70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93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>
            <a:extLst>
              <a:ext uri="{FF2B5EF4-FFF2-40B4-BE49-F238E27FC236}">
                <a16:creationId xmlns:a16="http://schemas.microsoft.com/office/drawing/2014/main" id="{213FD690-DD38-4B5D-8024-5B6FDD0D3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7908" y="2276872"/>
            <a:ext cx="9829799" cy="1247800"/>
          </a:xfrm>
        </p:spPr>
        <p:txBody>
          <a:bodyPr/>
          <a:lstStyle/>
          <a:p>
            <a:r>
              <a:rPr lang="tr-TR" dirty="0" err="1"/>
              <a:t>Entity-Relationship</a:t>
            </a:r>
            <a:r>
              <a:rPr lang="tr-TR" dirty="0"/>
              <a:t> Model (E-R)</a:t>
            </a:r>
          </a:p>
        </p:txBody>
      </p:sp>
    </p:spTree>
    <p:extLst>
      <p:ext uri="{BB962C8B-B14F-4D97-AF65-F5344CB8AC3E}">
        <p14:creationId xmlns:p14="http://schemas.microsoft.com/office/powerpoint/2010/main" val="3258178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ikdörtgen 2">
            <a:extLst>
              <a:ext uri="{FF2B5EF4-FFF2-40B4-BE49-F238E27FC236}">
                <a16:creationId xmlns:a16="http://schemas.microsoft.com/office/drawing/2014/main" id="{F1C4E826-3218-4E79-A39B-0E2DE0AC2B86}"/>
              </a:ext>
            </a:extLst>
          </p:cNvPr>
          <p:cNvSpPr/>
          <p:nvPr/>
        </p:nvSpPr>
        <p:spPr>
          <a:xfrm>
            <a:off x="1750360" y="255244"/>
            <a:ext cx="1440160" cy="720080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/>
              <a:t>banker</a:t>
            </a:r>
          </a:p>
        </p:txBody>
      </p:sp>
      <p:sp>
        <p:nvSpPr>
          <p:cNvPr id="4" name="Dikdörtgen 3">
            <a:extLst>
              <a:ext uri="{FF2B5EF4-FFF2-40B4-BE49-F238E27FC236}">
                <a16:creationId xmlns:a16="http://schemas.microsoft.com/office/drawing/2014/main" id="{35160D35-235E-4B7C-A59C-FA63144EBB9C}"/>
              </a:ext>
            </a:extLst>
          </p:cNvPr>
          <p:cNvSpPr/>
          <p:nvPr/>
        </p:nvSpPr>
        <p:spPr>
          <a:xfrm>
            <a:off x="10192269" y="256466"/>
            <a:ext cx="1440160" cy="72008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err="1"/>
              <a:t>branch</a:t>
            </a:r>
            <a:endParaRPr lang="tr-TR" dirty="0"/>
          </a:p>
        </p:txBody>
      </p:sp>
      <p:sp>
        <p:nvSpPr>
          <p:cNvPr id="5" name="Dikdörtgen 4">
            <a:extLst>
              <a:ext uri="{FF2B5EF4-FFF2-40B4-BE49-F238E27FC236}">
                <a16:creationId xmlns:a16="http://schemas.microsoft.com/office/drawing/2014/main" id="{0F5BB89D-0B87-4DFA-B967-D2753EC52366}"/>
              </a:ext>
            </a:extLst>
          </p:cNvPr>
          <p:cNvSpPr/>
          <p:nvPr/>
        </p:nvSpPr>
        <p:spPr>
          <a:xfrm>
            <a:off x="5008320" y="3489511"/>
            <a:ext cx="1440160" cy="720080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err="1"/>
              <a:t>customer</a:t>
            </a:r>
            <a:endParaRPr lang="tr-TR" dirty="0"/>
          </a:p>
        </p:txBody>
      </p:sp>
      <p:sp>
        <p:nvSpPr>
          <p:cNvPr id="6" name="Dikdörtgen 5">
            <a:extLst>
              <a:ext uri="{FF2B5EF4-FFF2-40B4-BE49-F238E27FC236}">
                <a16:creationId xmlns:a16="http://schemas.microsoft.com/office/drawing/2014/main" id="{ED162CC8-3B0B-49BD-B4B3-4CEEF9199C45}"/>
              </a:ext>
            </a:extLst>
          </p:cNvPr>
          <p:cNvSpPr/>
          <p:nvPr/>
        </p:nvSpPr>
        <p:spPr>
          <a:xfrm>
            <a:off x="10316598" y="3489511"/>
            <a:ext cx="1447290" cy="720080"/>
          </a:xfrm>
          <a:prstGeom prst="rect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err="1"/>
              <a:t>loan</a:t>
            </a:r>
            <a:endParaRPr lang="tr-TR" dirty="0"/>
          </a:p>
        </p:txBody>
      </p:sp>
      <p:sp>
        <p:nvSpPr>
          <p:cNvPr id="7" name="Dikdörtgen 6">
            <a:extLst>
              <a:ext uri="{FF2B5EF4-FFF2-40B4-BE49-F238E27FC236}">
                <a16:creationId xmlns:a16="http://schemas.microsoft.com/office/drawing/2014/main" id="{00113ECF-F4A5-4BF8-B3DA-A2887C526860}"/>
              </a:ext>
            </a:extLst>
          </p:cNvPr>
          <p:cNvSpPr/>
          <p:nvPr/>
        </p:nvSpPr>
        <p:spPr>
          <a:xfrm>
            <a:off x="1706823" y="5736708"/>
            <a:ext cx="1447290" cy="720080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err="1"/>
              <a:t>credit_card</a:t>
            </a:r>
            <a:endParaRPr lang="tr-TR" dirty="0"/>
          </a:p>
        </p:txBody>
      </p:sp>
      <p:sp>
        <p:nvSpPr>
          <p:cNvPr id="8" name="Dikdörtgen 7">
            <a:extLst>
              <a:ext uri="{FF2B5EF4-FFF2-40B4-BE49-F238E27FC236}">
                <a16:creationId xmlns:a16="http://schemas.microsoft.com/office/drawing/2014/main" id="{B57D7F57-9C74-4636-A1B0-1B77599CE3C9}"/>
              </a:ext>
            </a:extLst>
          </p:cNvPr>
          <p:cNvSpPr/>
          <p:nvPr/>
        </p:nvSpPr>
        <p:spPr>
          <a:xfrm>
            <a:off x="10172140" y="5762134"/>
            <a:ext cx="1440160" cy="720080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tr-TR" dirty="0" err="1"/>
              <a:t>account</a:t>
            </a:r>
            <a:endParaRPr lang="tr-TR" dirty="0"/>
          </a:p>
        </p:txBody>
      </p:sp>
      <p:cxnSp>
        <p:nvCxnSpPr>
          <p:cNvPr id="12" name="Düz Bağlayıcı 11">
            <a:extLst>
              <a:ext uri="{FF2B5EF4-FFF2-40B4-BE49-F238E27FC236}">
                <a16:creationId xmlns:a16="http://schemas.microsoft.com/office/drawing/2014/main" id="{87B3184F-C69B-4368-B2BE-C982BB63FD55}"/>
              </a:ext>
            </a:extLst>
          </p:cNvPr>
          <p:cNvCxnSpPr>
            <a:stCxn id="3" idx="3"/>
            <a:endCxn id="4" idx="1"/>
          </p:cNvCxnSpPr>
          <p:nvPr/>
        </p:nvCxnSpPr>
        <p:spPr>
          <a:xfrm>
            <a:off x="3190520" y="615284"/>
            <a:ext cx="7001749" cy="1222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Akış Çizelgesi: Karar 12">
            <a:extLst>
              <a:ext uri="{FF2B5EF4-FFF2-40B4-BE49-F238E27FC236}">
                <a16:creationId xmlns:a16="http://schemas.microsoft.com/office/drawing/2014/main" id="{B906AE1F-5191-41DD-ADAE-84002233C791}"/>
              </a:ext>
            </a:extLst>
          </p:cNvPr>
          <p:cNvSpPr/>
          <p:nvPr/>
        </p:nvSpPr>
        <p:spPr>
          <a:xfrm>
            <a:off x="4521030" y="92126"/>
            <a:ext cx="3184345" cy="1080120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banker_customer_branch</a:t>
            </a:r>
            <a:endParaRPr lang="tr-TR" dirty="0"/>
          </a:p>
        </p:txBody>
      </p:sp>
      <p:cxnSp>
        <p:nvCxnSpPr>
          <p:cNvPr id="19" name="Düz Bağlayıcı 18">
            <a:extLst>
              <a:ext uri="{FF2B5EF4-FFF2-40B4-BE49-F238E27FC236}">
                <a16:creationId xmlns:a16="http://schemas.microsoft.com/office/drawing/2014/main" id="{6436BA1D-B3C3-4EF4-95F5-22DA4010AF7C}"/>
              </a:ext>
            </a:extLst>
          </p:cNvPr>
          <p:cNvCxnSpPr>
            <a:cxnSpLocks/>
            <a:stCxn id="13" idx="2"/>
            <a:endCxn id="5" idx="0"/>
          </p:cNvCxnSpPr>
          <p:nvPr/>
        </p:nvCxnSpPr>
        <p:spPr>
          <a:xfrm flipH="1">
            <a:off x="5728400" y="1172246"/>
            <a:ext cx="384803" cy="2317265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Akış Çizelgesi: Karar 25">
            <a:extLst>
              <a:ext uri="{FF2B5EF4-FFF2-40B4-BE49-F238E27FC236}">
                <a16:creationId xmlns:a16="http://schemas.microsoft.com/office/drawing/2014/main" id="{8095E147-1A08-4EC0-AA51-9ACB4EBD0369}"/>
              </a:ext>
            </a:extLst>
          </p:cNvPr>
          <p:cNvSpPr/>
          <p:nvPr/>
        </p:nvSpPr>
        <p:spPr>
          <a:xfrm>
            <a:off x="7404707" y="3204064"/>
            <a:ext cx="1830400" cy="1290973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borrow</a:t>
            </a:r>
            <a:endParaRPr lang="tr-TR" dirty="0"/>
          </a:p>
        </p:txBody>
      </p:sp>
      <p:cxnSp>
        <p:nvCxnSpPr>
          <p:cNvPr id="28" name="Düz Bağlayıcı 27">
            <a:extLst>
              <a:ext uri="{FF2B5EF4-FFF2-40B4-BE49-F238E27FC236}">
                <a16:creationId xmlns:a16="http://schemas.microsoft.com/office/drawing/2014/main" id="{D8CD942A-482A-4CE7-AD83-850E998DB8C7}"/>
              </a:ext>
            </a:extLst>
          </p:cNvPr>
          <p:cNvCxnSpPr>
            <a:stCxn id="5" idx="3"/>
          </p:cNvCxnSpPr>
          <p:nvPr/>
        </p:nvCxnSpPr>
        <p:spPr>
          <a:xfrm>
            <a:off x="6448480" y="3849551"/>
            <a:ext cx="1008112" cy="12338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Düz Bağlayıcı 29">
            <a:extLst>
              <a:ext uri="{FF2B5EF4-FFF2-40B4-BE49-F238E27FC236}">
                <a16:creationId xmlns:a16="http://schemas.microsoft.com/office/drawing/2014/main" id="{21784FB9-6925-4729-9FDF-445B2F5BEE1C}"/>
              </a:ext>
            </a:extLst>
          </p:cNvPr>
          <p:cNvCxnSpPr>
            <a:stCxn id="26" idx="3"/>
            <a:endCxn id="6" idx="1"/>
          </p:cNvCxnSpPr>
          <p:nvPr/>
        </p:nvCxnSpPr>
        <p:spPr>
          <a:xfrm>
            <a:off x="9235107" y="3849551"/>
            <a:ext cx="1081491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Akış Çizelgesi: Karar 30">
            <a:extLst>
              <a:ext uri="{FF2B5EF4-FFF2-40B4-BE49-F238E27FC236}">
                <a16:creationId xmlns:a16="http://schemas.microsoft.com/office/drawing/2014/main" id="{AEC28ECB-B07F-4BC2-8E82-7AF08A470E21}"/>
              </a:ext>
            </a:extLst>
          </p:cNvPr>
          <p:cNvSpPr/>
          <p:nvPr/>
        </p:nvSpPr>
        <p:spPr>
          <a:xfrm>
            <a:off x="4353782" y="5447813"/>
            <a:ext cx="2973763" cy="1297870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customer</a:t>
            </a:r>
            <a:r>
              <a:rPr lang="tr-TR" dirty="0"/>
              <a:t>_ </a:t>
            </a:r>
            <a:r>
              <a:rPr lang="tr-TR" dirty="0" err="1"/>
              <a:t>credit</a:t>
            </a:r>
            <a:r>
              <a:rPr lang="tr-TR" dirty="0"/>
              <a:t>_ </a:t>
            </a:r>
            <a:r>
              <a:rPr lang="tr-TR" dirty="0" err="1"/>
              <a:t>card_account</a:t>
            </a:r>
            <a:endParaRPr lang="tr-TR" dirty="0"/>
          </a:p>
        </p:txBody>
      </p:sp>
      <p:cxnSp>
        <p:nvCxnSpPr>
          <p:cNvPr id="33" name="Düz Bağlayıcı 32">
            <a:extLst>
              <a:ext uri="{FF2B5EF4-FFF2-40B4-BE49-F238E27FC236}">
                <a16:creationId xmlns:a16="http://schemas.microsoft.com/office/drawing/2014/main" id="{DC381B4B-7125-473A-BAC1-01BB7A743193}"/>
              </a:ext>
            </a:extLst>
          </p:cNvPr>
          <p:cNvCxnSpPr>
            <a:cxnSpLocks/>
            <a:stCxn id="7" idx="3"/>
            <a:endCxn id="31" idx="1"/>
          </p:cNvCxnSpPr>
          <p:nvPr/>
        </p:nvCxnSpPr>
        <p:spPr>
          <a:xfrm>
            <a:off x="3154113" y="6096748"/>
            <a:ext cx="1199669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Düz Bağlayıcı 35">
            <a:extLst>
              <a:ext uri="{FF2B5EF4-FFF2-40B4-BE49-F238E27FC236}">
                <a16:creationId xmlns:a16="http://schemas.microsoft.com/office/drawing/2014/main" id="{CBEB918F-8B73-4B29-AC8C-616B4DD04172}"/>
              </a:ext>
            </a:extLst>
          </p:cNvPr>
          <p:cNvCxnSpPr>
            <a:cxnSpLocks/>
            <a:stCxn id="31" idx="3"/>
            <a:endCxn id="8" idx="1"/>
          </p:cNvCxnSpPr>
          <p:nvPr/>
        </p:nvCxnSpPr>
        <p:spPr>
          <a:xfrm>
            <a:off x="7327545" y="6096748"/>
            <a:ext cx="2844595" cy="25426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Düz Bağlayıcı 38">
            <a:extLst>
              <a:ext uri="{FF2B5EF4-FFF2-40B4-BE49-F238E27FC236}">
                <a16:creationId xmlns:a16="http://schemas.microsoft.com/office/drawing/2014/main" id="{FE6F9D15-CC93-4030-8209-F1E6246740C7}"/>
              </a:ext>
            </a:extLst>
          </p:cNvPr>
          <p:cNvCxnSpPr>
            <a:cxnSpLocks/>
            <a:stCxn id="5" idx="2"/>
            <a:endCxn id="31" idx="0"/>
          </p:cNvCxnSpPr>
          <p:nvPr/>
        </p:nvCxnSpPr>
        <p:spPr>
          <a:xfrm>
            <a:off x="5728400" y="4209591"/>
            <a:ext cx="112264" cy="1238222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Akış Çizelgesi: Karar 56">
            <a:extLst>
              <a:ext uri="{FF2B5EF4-FFF2-40B4-BE49-F238E27FC236}">
                <a16:creationId xmlns:a16="http://schemas.microsoft.com/office/drawing/2014/main" id="{F4346390-E367-4D72-89CC-B9FE49C403F3}"/>
              </a:ext>
            </a:extLst>
          </p:cNvPr>
          <p:cNvSpPr/>
          <p:nvPr/>
        </p:nvSpPr>
        <p:spPr>
          <a:xfrm>
            <a:off x="10000239" y="1749615"/>
            <a:ext cx="1783962" cy="946966"/>
          </a:xfrm>
          <a:prstGeom prst="flowChartDecision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loan</a:t>
            </a:r>
            <a:r>
              <a:rPr lang="tr-TR" dirty="0"/>
              <a:t>_</a:t>
            </a:r>
          </a:p>
          <a:p>
            <a:pPr algn="ctr"/>
            <a:r>
              <a:rPr lang="tr-TR" dirty="0" err="1"/>
              <a:t>branch</a:t>
            </a:r>
            <a:endParaRPr lang="tr-TR" dirty="0"/>
          </a:p>
        </p:txBody>
      </p:sp>
      <p:cxnSp>
        <p:nvCxnSpPr>
          <p:cNvPr id="63" name="Düz Bağlayıcı 62">
            <a:extLst>
              <a:ext uri="{FF2B5EF4-FFF2-40B4-BE49-F238E27FC236}">
                <a16:creationId xmlns:a16="http://schemas.microsoft.com/office/drawing/2014/main" id="{D5FE7EF4-5078-42A8-A541-EF6162135BB5}"/>
              </a:ext>
            </a:extLst>
          </p:cNvPr>
          <p:cNvCxnSpPr>
            <a:cxnSpLocks/>
            <a:stCxn id="4" idx="2"/>
            <a:endCxn id="57" idx="0"/>
          </p:cNvCxnSpPr>
          <p:nvPr/>
        </p:nvCxnSpPr>
        <p:spPr>
          <a:xfrm flipH="1">
            <a:off x="10892220" y="976546"/>
            <a:ext cx="20129" cy="773069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Düz Bağlayıcı 65">
            <a:extLst>
              <a:ext uri="{FF2B5EF4-FFF2-40B4-BE49-F238E27FC236}">
                <a16:creationId xmlns:a16="http://schemas.microsoft.com/office/drawing/2014/main" id="{AC05D0CE-6491-4F7A-A516-FFB94A62D36B}"/>
              </a:ext>
            </a:extLst>
          </p:cNvPr>
          <p:cNvCxnSpPr>
            <a:stCxn id="57" idx="2"/>
          </p:cNvCxnSpPr>
          <p:nvPr/>
        </p:nvCxnSpPr>
        <p:spPr>
          <a:xfrm>
            <a:off x="10892220" y="2696581"/>
            <a:ext cx="0" cy="79293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Oval 66">
            <a:extLst>
              <a:ext uri="{FF2B5EF4-FFF2-40B4-BE49-F238E27FC236}">
                <a16:creationId xmlns:a16="http://schemas.microsoft.com/office/drawing/2014/main" id="{77919590-41E1-4173-94E3-57767092A132}"/>
              </a:ext>
            </a:extLst>
          </p:cNvPr>
          <p:cNvSpPr/>
          <p:nvPr/>
        </p:nvSpPr>
        <p:spPr>
          <a:xfrm>
            <a:off x="1111709" y="1173096"/>
            <a:ext cx="1322201" cy="648072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banker_mail</a:t>
            </a:r>
            <a:endParaRPr lang="tr-TR" dirty="0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A3454334-262C-4AAF-8D2C-04B76FC08745}"/>
              </a:ext>
            </a:extLst>
          </p:cNvPr>
          <p:cNvSpPr/>
          <p:nvPr/>
        </p:nvSpPr>
        <p:spPr>
          <a:xfrm>
            <a:off x="2433911" y="1359987"/>
            <a:ext cx="1404326" cy="662866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banker_name</a:t>
            </a:r>
            <a:endParaRPr lang="tr-TR" dirty="0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A64229C7-BF8B-46F2-BDC7-C9C6C56431C4}"/>
              </a:ext>
            </a:extLst>
          </p:cNvPr>
          <p:cNvSpPr/>
          <p:nvPr/>
        </p:nvSpPr>
        <p:spPr>
          <a:xfrm>
            <a:off x="3553522" y="811982"/>
            <a:ext cx="1385659" cy="686723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u="sng" dirty="0" err="1"/>
              <a:t>banker_id</a:t>
            </a:r>
            <a:endParaRPr lang="tr-TR" u="sng" dirty="0"/>
          </a:p>
        </p:txBody>
      </p:sp>
      <p:cxnSp>
        <p:nvCxnSpPr>
          <p:cNvPr id="71" name="Düz Bağlayıcı 70">
            <a:extLst>
              <a:ext uri="{FF2B5EF4-FFF2-40B4-BE49-F238E27FC236}">
                <a16:creationId xmlns:a16="http://schemas.microsoft.com/office/drawing/2014/main" id="{BFAF8DD3-FF98-4B47-A0F8-D69EAF9B27D6}"/>
              </a:ext>
            </a:extLst>
          </p:cNvPr>
          <p:cNvCxnSpPr>
            <a:cxnSpLocks/>
            <a:stCxn id="3" idx="2"/>
            <a:endCxn id="67" idx="7"/>
          </p:cNvCxnSpPr>
          <p:nvPr/>
        </p:nvCxnSpPr>
        <p:spPr>
          <a:xfrm flipH="1">
            <a:off x="2240278" y="975324"/>
            <a:ext cx="230162" cy="29268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Düz Bağlayıcı 77">
            <a:extLst>
              <a:ext uri="{FF2B5EF4-FFF2-40B4-BE49-F238E27FC236}">
                <a16:creationId xmlns:a16="http://schemas.microsoft.com/office/drawing/2014/main" id="{26DB6220-98D4-471F-B329-BA0E1B915C5C}"/>
              </a:ext>
            </a:extLst>
          </p:cNvPr>
          <p:cNvCxnSpPr>
            <a:endCxn id="68" idx="0"/>
          </p:cNvCxnSpPr>
          <p:nvPr/>
        </p:nvCxnSpPr>
        <p:spPr>
          <a:xfrm>
            <a:off x="2782044" y="975324"/>
            <a:ext cx="354030" cy="384663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Düz Bağlayıcı 79">
            <a:extLst>
              <a:ext uri="{FF2B5EF4-FFF2-40B4-BE49-F238E27FC236}">
                <a16:creationId xmlns:a16="http://schemas.microsoft.com/office/drawing/2014/main" id="{584C857B-24BD-40F9-A0A8-CD9568795AD5}"/>
              </a:ext>
            </a:extLst>
          </p:cNvPr>
          <p:cNvCxnSpPr>
            <a:cxnSpLocks/>
          </p:cNvCxnSpPr>
          <p:nvPr/>
        </p:nvCxnSpPr>
        <p:spPr>
          <a:xfrm>
            <a:off x="3116281" y="715833"/>
            <a:ext cx="514978" cy="259491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Oval 81">
            <a:extLst>
              <a:ext uri="{FF2B5EF4-FFF2-40B4-BE49-F238E27FC236}">
                <a16:creationId xmlns:a16="http://schemas.microsoft.com/office/drawing/2014/main" id="{CD8F6F21-CF62-488C-A652-CDBDD804AF5B}"/>
              </a:ext>
            </a:extLst>
          </p:cNvPr>
          <p:cNvSpPr/>
          <p:nvPr/>
        </p:nvSpPr>
        <p:spPr>
          <a:xfrm>
            <a:off x="9235108" y="4281582"/>
            <a:ext cx="1369300" cy="566334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amount</a:t>
            </a:r>
            <a:endParaRPr lang="tr-TR" dirty="0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B27C078E-9208-4953-9E2E-207A1EAF4AE3}"/>
              </a:ext>
            </a:extLst>
          </p:cNvPr>
          <p:cNvSpPr/>
          <p:nvPr/>
        </p:nvSpPr>
        <p:spPr>
          <a:xfrm>
            <a:off x="10912349" y="4355369"/>
            <a:ext cx="1158725" cy="647152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u="sng" dirty="0" err="1"/>
              <a:t>loan_id</a:t>
            </a:r>
            <a:endParaRPr lang="tr-TR" u="sng" dirty="0"/>
          </a:p>
        </p:txBody>
      </p:sp>
      <p:cxnSp>
        <p:nvCxnSpPr>
          <p:cNvPr id="85" name="Düz Bağlayıcı 84">
            <a:extLst>
              <a:ext uri="{FF2B5EF4-FFF2-40B4-BE49-F238E27FC236}">
                <a16:creationId xmlns:a16="http://schemas.microsoft.com/office/drawing/2014/main" id="{FE8476E2-F0D3-4170-B2A3-A42A5F8B5622}"/>
              </a:ext>
            </a:extLst>
          </p:cNvPr>
          <p:cNvCxnSpPr/>
          <p:nvPr/>
        </p:nvCxnSpPr>
        <p:spPr>
          <a:xfrm flipV="1">
            <a:off x="10192269" y="4209591"/>
            <a:ext cx="124329" cy="71991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Düz Bağlayıcı 86">
            <a:extLst>
              <a:ext uri="{FF2B5EF4-FFF2-40B4-BE49-F238E27FC236}">
                <a16:creationId xmlns:a16="http://schemas.microsoft.com/office/drawing/2014/main" id="{06823F73-46AC-483C-BEFB-98E8F20212E9}"/>
              </a:ext>
            </a:extLst>
          </p:cNvPr>
          <p:cNvCxnSpPr>
            <a:endCxn id="83" idx="1"/>
          </p:cNvCxnSpPr>
          <p:nvPr/>
        </p:nvCxnSpPr>
        <p:spPr>
          <a:xfrm>
            <a:off x="10912349" y="4209591"/>
            <a:ext cx="169691" cy="240551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Oval 87">
            <a:extLst>
              <a:ext uri="{FF2B5EF4-FFF2-40B4-BE49-F238E27FC236}">
                <a16:creationId xmlns:a16="http://schemas.microsoft.com/office/drawing/2014/main" id="{7D8B6E05-7A44-4AD9-B7DE-60010BD39649}"/>
              </a:ext>
            </a:extLst>
          </p:cNvPr>
          <p:cNvSpPr/>
          <p:nvPr/>
        </p:nvSpPr>
        <p:spPr>
          <a:xfrm>
            <a:off x="1115901" y="4937236"/>
            <a:ext cx="1056527" cy="596112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/>
              <a:t>limit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2B53D827-263B-4D91-A249-88122F054D31}"/>
              </a:ext>
            </a:extLst>
          </p:cNvPr>
          <p:cNvSpPr/>
          <p:nvPr/>
        </p:nvSpPr>
        <p:spPr>
          <a:xfrm>
            <a:off x="2221693" y="4717305"/>
            <a:ext cx="1289007" cy="720074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u="sng" dirty="0" err="1"/>
              <a:t>credit_card_id</a:t>
            </a:r>
            <a:endParaRPr lang="tr-TR" u="sng" dirty="0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D758ABC-758A-437B-9C6F-2BFD66CA8A7F}"/>
              </a:ext>
            </a:extLst>
          </p:cNvPr>
          <p:cNvSpPr/>
          <p:nvPr/>
        </p:nvSpPr>
        <p:spPr>
          <a:xfrm>
            <a:off x="3312526" y="5444028"/>
            <a:ext cx="1385651" cy="596105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expired_date</a:t>
            </a:r>
            <a:endParaRPr lang="tr-TR" dirty="0"/>
          </a:p>
        </p:txBody>
      </p:sp>
      <p:cxnSp>
        <p:nvCxnSpPr>
          <p:cNvPr id="92" name="Düz Bağlayıcı 91">
            <a:extLst>
              <a:ext uri="{FF2B5EF4-FFF2-40B4-BE49-F238E27FC236}">
                <a16:creationId xmlns:a16="http://schemas.microsoft.com/office/drawing/2014/main" id="{D79C1913-1AD2-4AE0-AF9B-FEBB973629EA}"/>
              </a:ext>
            </a:extLst>
          </p:cNvPr>
          <p:cNvCxnSpPr>
            <a:stCxn id="88" idx="4"/>
          </p:cNvCxnSpPr>
          <p:nvPr/>
        </p:nvCxnSpPr>
        <p:spPr>
          <a:xfrm>
            <a:off x="1644165" y="5533348"/>
            <a:ext cx="273783" cy="20336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Düz Bağlayıcı 93">
            <a:extLst>
              <a:ext uri="{FF2B5EF4-FFF2-40B4-BE49-F238E27FC236}">
                <a16:creationId xmlns:a16="http://schemas.microsoft.com/office/drawing/2014/main" id="{B3E87A39-1298-42D9-B048-31EFDFDF5B00}"/>
              </a:ext>
            </a:extLst>
          </p:cNvPr>
          <p:cNvCxnSpPr/>
          <p:nvPr/>
        </p:nvCxnSpPr>
        <p:spPr>
          <a:xfrm flipH="1">
            <a:off x="2566020" y="5409253"/>
            <a:ext cx="216024" cy="352881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Düz Bağlayıcı 95">
            <a:extLst>
              <a:ext uri="{FF2B5EF4-FFF2-40B4-BE49-F238E27FC236}">
                <a16:creationId xmlns:a16="http://schemas.microsoft.com/office/drawing/2014/main" id="{C3DD4382-9F09-40DB-AA78-DA24111B7B7E}"/>
              </a:ext>
            </a:extLst>
          </p:cNvPr>
          <p:cNvCxnSpPr/>
          <p:nvPr/>
        </p:nvCxnSpPr>
        <p:spPr>
          <a:xfrm>
            <a:off x="3190520" y="5877272"/>
            <a:ext cx="167588" cy="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>
            <a:extLst>
              <a:ext uri="{FF2B5EF4-FFF2-40B4-BE49-F238E27FC236}">
                <a16:creationId xmlns:a16="http://schemas.microsoft.com/office/drawing/2014/main" id="{B6D70A0F-34A3-4B2E-B387-84E08D65A7DF}"/>
              </a:ext>
            </a:extLst>
          </p:cNvPr>
          <p:cNvSpPr/>
          <p:nvPr/>
        </p:nvSpPr>
        <p:spPr>
          <a:xfrm>
            <a:off x="3940145" y="2288151"/>
            <a:ext cx="1609413" cy="596105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u="sng" dirty="0" err="1"/>
              <a:t>customer_id</a:t>
            </a:r>
            <a:endParaRPr lang="tr-TR" u="sng" dirty="0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863F0F33-A3F0-46CC-B4F3-21C2994AE2F5}"/>
              </a:ext>
            </a:extLst>
          </p:cNvPr>
          <p:cNvSpPr/>
          <p:nvPr/>
        </p:nvSpPr>
        <p:spPr>
          <a:xfrm>
            <a:off x="2560754" y="2843891"/>
            <a:ext cx="1609413" cy="720074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customer_name</a:t>
            </a:r>
            <a:endParaRPr lang="tr-TR" dirty="0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57DAB604-7957-4CBC-93EE-FFE4C2088978}"/>
              </a:ext>
            </a:extLst>
          </p:cNvPr>
          <p:cNvSpPr/>
          <p:nvPr/>
        </p:nvSpPr>
        <p:spPr>
          <a:xfrm>
            <a:off x="2744369" y="3673702"/>
            <a:ext cx="1609413" cy="596105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customer_city</a:t>
            </a:r>
            <a:endParaRPr lang="tr-TR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E72ADA5D-F3D0-4F5D-8597-8CE69B3252D1}"/>
              </a:ext>
            </a:extLst>
          </p:cNvPr>
          <p:cNvSpPr/>
          <p:nvPr/>
        </p:nvSpPr>
        <p:spPr>
          <a:xfrm>
            <a:off x="3940145" y="4328144"/>
            <a:ext cx="1609409" cy="755845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customer_street</a:t>
            </a:r>
            <a:endParaRPr lang="tr-TR" dirty="0"/>
          </a:p>
        </p:txBody>
      </p:sp>
      <p:cxnSp>
        <p:nvCxnSpPr>
          <p:cNvPr id="102" name="Düz Bağlayıcı 101">
            <a:extLst>
              <a:ext uri="{FF2B5EF4-FFF2-40B4-BE49-F238E27FC236}">
                <a16:creationId xmlns:a16="http://schemas.microsoft.com/office/drawing/2014/main" id="{97C34DAA-8AF7-4011-9B63-29D86FFCE9D8}"/>
              </a:ext>
            </a:extLst>
          </p:cNvPr>
          <p:cNvCxnSpPr>
            <a:stCxn id="97" idx="4"/>
          </p:cNvCxnSpPr>
          <p:nvPr/>
        </p:nvCxnSpPr>
        <p:spPr>
          <a:xfrm>
            <a:off x="4744852" y="2884256"/>
            <a:ext cx="701488" cy="605255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Düz Bağlayıcı 103">
            <a:extLst>
              <a:ext uri="{FF2B5EF4-FFF2-40B4-BE49-F238E27FC236}">
                <a16:creationId xmlns:a16="http://schemas.microsoft.com/office/drawing/2014/main" id="{2AF5BCAE-40A8-486C-87AC-D13C1C34E375}"/>
              </a:ext>
            </a:extLst>
          </p:cNvPr>
          <p:cNvCxnSpPr>
            <a:stCxn id="98" idx="6"/>
          </p:cNvCxnSpPr>
          <p:nvPr/>
        </p:nvCxnSpPr>
        <p:spPr>
          <a:xfrm>
            <a:off x="4170167" y="3203928"/>
            <a:ext cx="847449" cy="469774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Düz Bağlayıcı 105">
            <a:extLst>
              <a:ext uri="{FF2B5EF4-FFF2-40B4-BE49-F238E27FC236}">
                <a16:creationId xmlns:a16="http://schemas.microsoft.com/office/drawing/2014/main" id="{93272900-C868-4E12-84E0-93A15105C3C5}"/>
              </a:ext>
            </a:extLst>
          </p:cNvPr>
          <p:cNvCxnSpPr>
            <a:stCxn id="99" idx="6"/>
            <a:endCxn id="5" idx="1"/>
          </p:cNvCxnSpPr>
          <p:nvPr/>
        </p:nvCxnSpPr>
        <p:spPr>
          <a:xfrm flipV="1">
            <a:off x="4353782" y="3849551"/>
            <a:ext cx="654538" cy="122204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Düz Bağlayıcı 107">
            <a:extLst>
              <a:ext uri="{FF2B5EF4-FFF2-40B4-BE49-F238E27FC236}">
                <a16:creationId xmlns:a16="http://schemas.microsoft.com/office/drawing/2014/main" id="{89716713-D916-413B-BA97-0B9ABF90E187}"/>
              </a:ext>
            </a:extLst>
          </p:cNvPr>
          <p:cNvCxnSpPr>
            <a:stCxn id="100" idx="7"/>
          </p:cNvCxnSpPr>
          <p:nvPr/>
        </p:nvCxnSpPr>
        <p:spPr>
          <a:xfrm flipV="1">
            <a:off x="5313862" y="4207766"/>
            <a:ext cx="235692" cy="231069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Oval 108">
            <a:extLst>
              <a:ext uri="{FF2B5EF4-FFF2-40B4-BE49-F238E27FC236}">
                <a16:creationId xmlns:a16="http://schemas.microsoft.com/office/drawing/2014/main" id="{87050C09-0C59-4D18-B7D0-0EB49BEC1546}"/>
              </a:ext>
            </a:extLst>
          </p:cNvPr>
          <p:cNvSpPr/>
          <p:nvPr/>
        </p:nvSpPr>
        <p:spPr>
          <a:xfrm>
            <a:off x="8200560" y="715833"/>
            <a:ext cx="1264864" cy="56108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u="sng" dirty="0" err="1"/>
              <a:t>branch_id</a:t>
            </a:r>
            <a:endParaRPr lang="tr-TR" u="sng" dirty="0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93F0201D-B39E-498D-8CE4-BAF145C588DE}"/>
              </a:ext>
            </a:extLst>
          </p:cNvPr>
          <p:cNvSpPr/>
          <p:nvPr/>
        </p:nvSpPr>
        <p:spPr>
          <a:xfrm>
            <a:off x="9205049" y="1194014"/>
            <a:ext cx="1479960" cy="553158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branch_name</a:t>
            </a:r>
            <a:endParaRPr lang="tr-TR" dirty="0"/>
          </a:p>
        </p:txBody>
      </p:sp>
      <p:sp>
        <p:nvSpPr>
          <p:cNvPr id="111" name="Oval 110">
            <a:extLst>
              <a:ext uri="{FF2B5EF4-FFF2-40B4-BE49-F238E27FC236}">
                <a16:creationId xmlns:a16="http://schemas.microsoft.com/office/drawing/2014/main" id="{36E13DBF-6DAE-46FA-8030-F6B8605A69BA}"/>
              </a:ext>
            </a:extLst>
          </p:cNvPr>
          <p:cNvSpPr/>
          <p:nvPr/>
        </p:nvSpPr>
        <p:spPr>
          <a:xfrm>
            <a:off x="8191640" y="59545"/>
            <a:ext cx="1863211" cy="488982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branch_city</a:t>
            </a:r>
            <a:endParaRPr lang="tr-TR" dirty="0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DF10350A-23B8-400E-AC5B-A6D7B17BB172}"/>
              </a:ext>
            </a:extLst>
          </p:cNvPr>
          <p:cNvSpPr/>
          <p:nvPr/>
        </p:nvSpPr>
        <p:spPr>
          <a:xfrm>
            <a:off x="10997194" y="1146541"/>
            <a:ext cx="1118464" cy="525234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assets</a:t>
            </a:r>
            <a:endParaRPr lang="tr-TR" dirty="0"/>
          </a:p>
        </p:txBody>
      </p:sp>
      <p:cxnSp>
        <p:nvCxnSpPr>
          <p:cNvPr id="114" name="Düz Bağlayıcı 113">
            <a:extLst>
              <a:ext uri="{FF2B5EF4-FFF2-40B4-BE49-F238E27FC236}">
                <a16:creationId xmlns:a16="http://schemas.microsoft.com/office/drawing/2014/main" id="{DA0AC21D-DBF5-4140-8544-59470CF67466}"/>
              </a:ext>
            </a:extLst>
          </p:cNvPr>
          <p:cNvCxnSpPr>
            <a:stCxn id="109" idx="7"/>
          </p:cNvCxnSpPr>
          <p:nvPr/>
        </p:nvCxnSpPr>
        <p:spPr>
          <a:xfrm flipV="1">
            <a:off x="9280189" y="715833"/>
            <a:ext cx="912080" cy="82169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Düz Bağlayıcı 115">
            <a:extLst>
              <a:ext uri="{FF2B5EF4-FFF2-40B4-BE49-F238E27FC236}">
                <a16:creationId xmlns:a16="http://schemas.microsoft.com/office/drawing/2014/main" id="{6E329A94-9D96-4D70-8438-8942BE79BC9A}"/>
              </a:ext>
            </a:extLst>
          </p:cNvPr>
          <p:cNvCxnSpPr/>
          <p:nvPr/>
        </p:nvCxnSpPr>
        <p:spPr>
          <a:xfrm flipH="1">
            <a:off x="10192269" y="975324"/>
            <a:ext cx="246196" cy="286669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Düz Bağlayıcı 117">
            <a:extLst>
              <a:ext uri="{FF2B5EF4-FFF2-40B4-BE49-F238E27FC236}">
                <a16:creationId xmlns:a16="http://schemas.microsoft.com/office/drawing/2014/main" id="{46153B1F-C473-447D-8B4F-35B526D92EB3}"/>
              </a:ext>
            </a:extLst>
          </p:cNvPr>
          <p:cNvCxnSpPr/>
          <p:nvPr/>
        </p:nvCxnSpPr>
        <p:spPr>
          <a:xfrm flipH="1">
            <a:off x="9945029" y="401084"/>
            <a:ext cx="247240" cy="34870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Düz Bağlayıcı 119">
            <a:extLst>
              <a:ext uri="{FF2B5EF4-FFF2-40B4-BE49-F238E27FC236}">
                <a16:creationId xmlns:a16="http://schemas.microsoft.com/office/drawing/2014/main" id="{4C196FDD-B205-4DDF-B332-580E7959D16E}"/>
              </a:ext>
            </a:extLst>
          </p:cNvPr>
          <p:cNvCxnSpPr/>
          <p:nvPr/>
        </p:nvCxnSpPr>
        <p:spPr>
          <a:xfrm>
            <a:off x="11082040" y="972881"/>
            <a:ext cx="268956" cy="180987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Oval 120">
            <a:extLst>
              <a:ext uri="{FF2B5EF4-FFF2-40B4-BE49-F238E27FC236}">
                <a16:creationId xmlns:a16="http://schemas.microsoft.com/office/drawing/2014/main" id="{DFA2CAFA-6B13-44E7-B00A-DEAD20677B46}"/>
              </a:ext>
            </a:extLst>
          </p:cNvPr>
          <p:cNvSpPr/>
          <p:nvPr/>
        </p:nvSpPr>
        <p:spPr>
          <a:xfrm>
            <a:off x="10361962" y="5276788"/>
            <a:ext cx="1440155" cy="372345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balance</a:t>
            </a:r>
            <a:endParaRPr lang="tr-TR" dirty="0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4ECC16AC-C6BE-4F09-8210-D82C62D08E12}"/>
              </a:ext>
            </a:extLst>
          </p:cNvPr>
          <p:cNvSpPr/>
          <p:nvPr/>
        </p:nvSpPr>
        <p:spPr>
          <a:xfrm>
            <a:off x="8191641" y="5353679"/>
            <a:ext cx="1809980" cy="669225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u="sng" dirty="0" err="1"/>
              <a:t>account_id</a:t>
            </a:r>
            <a:endParaRPr lang="tr-TR" u="sng" dirty="0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E4B08D0E-D50F-4B3D-AA6F-BA1EC5EFF56B}"/>
              </a:ext>
            </a:extLst>
          </p:cNvPr>
          <p:cNvSpPr/>
          <p:nvPr/>
        </p:nvSpPr>
        <p:spPr>
          <a:xfrm>
            <a:off x="8470676" y="6309320"/>
            <a:ext cx="1529563" cy="489135"/>
          </a:xfrm>
          <a:prstGeom prst="ellipse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tr-TR" dirty="0" err="1"/>
              <a:t>category</a:t>
            </a:r>
            <a:endParaRPr lang="tr-TR" dirty="0"/>
          </a:p>
        </p:txBody>
      </p:sp>
      <p:cxnSp>
        <p:nvCxnSpPr>
          <p:cNvPr id="125" name="Düz Bağlayıcı 124">
            <a:extLst>
              <a:ext uri="{FF2B5EF4-FFF2-40B4-BE49-F238E27FC236}">
                <a16:creationId xmlns:a16="http://schemas.microsoft.com/office/drawing/2014/main" id="{264BC3F5-C124-4381-AD32-C9D7C98272DD}"/>
              </a:ext>
            </a:extLst>
          </p:cNvPr>
          <p:cNvCxnSpPr>
            <a:stCxn id="121" idx="4"/>
          </p:cNvCxnSpPr>
          <p:nvPr/>
        </p:nvCxnSpPr>
        <p:spPr>
          <a:xfrm>
            <a:off x="11082040" y="5649133"/>
            <a:ext cx="0" cy="113001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Düz Bağlayıcı 126">
            <a:extLst>
              <a:ext uri="{FF2B5EF4-FFF2-40B4-BE49-F238E27FC236}">
                <a16:creationId xmlns:a16="http://schemas.microsoft.com/office/drawing/2014/main" id="{A1F762BB-965E-41A5-A0C6-78BF9FF6E097}"/>
              </a:ext>
            </a:extLst>
          </p:cNvPr>
          <p:cNvCxnSpPr>
            <a:cxnSpLocks/>
            <a:stCxn id="122" idx="5"/>
          </p:cNvCxnSpPr>
          <p:nvPr/>
        </p:nvCxnSpPr>
        <p:spPr>
          <a:xfrm>
            <a:off x="9736556" y="5924898"/>
            <a:ext cx="455713" cy="98006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Düz Bağlayıcı 128">
            <a:extLst>
              <a:ext uri="{FF2B5EF4-FFF2-40B4-BE49-F238E27FC236}">
                <a16:creationId xmlns:a16="http://schemas.microsoft.com/office/drawing/2014/main" id="{4B079E83-6344-4BF3-81E3-070CE9BFF825}"/>
              </a:ext>
            </a:extLst>
          </p:cNvPr>
          <p:cNvCxnSpPr>
            <a:stCxn id="123" idx="7"/>
          </p:cNvCxnSpPr>
          <p:nvPr/>
        </p:nvCxnSpPr>
        <p:spPr>
          <a:xfrm flipV="1">
            <a:off x="9776240" y="6309320"/>
            <a:ext cx="416029" cy="71632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0385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in kutusu 1">
            <a:extLst>
              <a:ext uri="{FF2B5EF4-FFF2-40B4-BE49-F238E27FC236}">
                <a16:creationId xmlns:a16="http://schemas.microsoft.com/office/drawing/2014/main" id="{AED7AA15-5770-4AC5-B90B-16A93A5B16C2}"/>
              </a:ext>
            </a:extLst>
          </p:cNvPr>
          <p:cNvSpPr txBox="1"/>
          <p:nvPr/>
        </p:nvSpPr>
        <p:spPr>
          <a:xfrm>
            <a:off x="1629916" y="260648"/>
            <a:ext cx="1036915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600" u="sng" dirty="0"/>
              <a:t>RELATIONSHIP</a:t>
            </a:r>
          </a:p>
          <a:p>
            <a:endParaRPr lang="tr-TR" sz="3600" dirty="0"/>
          </a:p>
          <a:p>
            <a:r>
              <a:rPr lang="tr-TR" sz="3600" dirty="0" err="1"/>
              <a:t>loan-branch</a:t>
            </a:r>
            <a:r>
              <a:rPr lang="tr-TR" sz="3600" dirty="0"/>
              <a:t> (N-1)</a:t>
            </a:r>
          </a:p>
          <a:p>
            <a:r>
              <a:rPr lang="tr-TR" sz="3600" dirty="0" err="1"/>
              <a:t>loan-credit_card</a:t>
            </a:r>
            <a:r>
              <a:rPr lang="tr-TR" sz="3600" dirty="0"/>
              <a:t>(N-N)</a:t>
            </a:r>
          </a:p>
          <a:p>
            <a:r>
              <a:rPr lang="tr-TR" sz="3600" dirty="0" err="1"/>
              <a:t>customer-credit_card</a:t>
            </a:r>
            <a:r>
              <a:rPr lang="tr-TR" sz="3600" dirty="0"/>
              <a:t>(N-N)</a:t>
            </a:r>
          </a:p>
          <a:p>
            <a:r>
              <a:rPr lang="tr-TR" sz="3600" dirty="0" err="1"/>
              <a:t>customer-account</a:t>
            </a:r>
            <a:r>
              <a:rPr lang="tr-TR" sz="3600" dirty="0"/>
              <a:t>(N-N)</a:t>
            </a:r>
          </a:p>
          <a:p>
            <a:r>
              <a:rPr lang="tr-TR" sz="3600" dirty="0" err="1"/>
              <a:t>credit_card-account</a:t>
            </a:r>
            <a:r>
              <a:rPr lang="tr-TR" sz="3600" dirty="0"/>
              <a:t>(N-N)</a:t>
            </a:r>
          </a:p>
          <a:p>
            <a:r>
              <a:rPr lang="tr-TR" sz="3600" dirty="0"/>
              <a:t>banker-</a:t>
            </a:r>
            <a:r>
              <a:rPr lang="tr-TR" sz="3600" dirty="0" err="1"/>
              <a:t>branch</a:t>
            </a:r>
            <a:r>
              <a:rPr lang="tr-TR" sz="3600" dirty="0"/>
              <a:t>(N-N)</a:t>
            </a:r>
          </a:p>
          <a:p>
            <a:r>
              <a:rPr lang="tr-TR" sz="3600" dirty="0"/>
              <a:t>banker-</a:t>
            </a:r>
            <a:r>
              <a:rPr lang="tr-TR" sz="3600" dirty="0" err="1"/>
              <a:t>customer</a:t>
            </a:r>
            <a:r>
              <a:rPr lang="tr-TR" sz="3600" dirty="0"/>
              <a:t>(N-N)</a:t>
            </a:r>
          </a:p>
          <a:p>
            <a:r>
              <a:rPr lang="tr-TR" sz="3600" dirty="0" err="1"/>
              <a:t>customer-branch</a:t>
            </a:r>
            <a:r>
              <a:rPr lang="tr-TR" sz="3600" dirty="0"/>
              <a:t>(N-N)</a:t>
            </a:r>
          </a:p>
        </p:txBody>
      </p:sp>
    </p:spTree>
    <p:extLst>
      <p:ext uri="{BB962C8B-B14F-4D97-AF65-F5344CB8AC3E}">
        <p14:creationId xmlns:p14="http://schemas.microsoft.com/office/powerpoint/2010/main" val="219955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ESENTER_VERSION" val="6"/>
  <p:tag name="ARTICULATE_PROJECT_OPEN" val="0"/>
</p:tagLst>
</file>

<file path=ppt/theme/theme1.xml><?xml version="1.0" encoding="utf-8"?>
<a:theme xmlns:a="http://schemas.openxmlformats.org/drawingml/2006/main" name="Para Birimi Simgeleri 16x9">
  <a:themeElements>
    <a:clrScheme name="Currency Symbols">
      <a:dk1>
        <a:srgbClr val="303030"/>
      </a:dk1>
      <a:lt1>
        <a:sysClr val="window" lastClr="FFFFFF"/>
      </a:lt1>
      <a:dk2>
        <a:srgbClr val="000000"/>
      </a:dk2>
      <a:lt2>
        <a:srgbClr val="E8DEC9"/>
      </a:lt2>
      <a:accent1>
        <a:srgbClr val="F7C547"/>
      </a:accent1>
      <a:accent2>
        <a:srgbClr val="AB3C33"/>
      </a:accent2>
      <a:accent3>
        <a:srgbClr val="506084"/>
      </a:accent3>
      <a:accent4>
        <a:srgbClr val="599EA5"/>
      </a:accent4>
      <a:accent5>
        <a:srgbClr val="758F21"/>
      </a:accent5>
      <a:accent6>
        <a:srgbClr val="894A27"/>
      </a:accent6>
      <a:hlink>
        <a:srgbClr val="506084"/>
      </a:hlink>
      <a:folHlink>
        <a:srgbClr val="828282"/>
      </a:folHlink>
    </a:clrScheme>
    <a:fontScheme name="Currency Symbols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341_TF02895262" id="{43F3630E-57DB-4865-B7AB-DCCD0EAD9F7A}" vid="{850B7862-AC54-44F4-BFE3-817B74ECA797}"/>
    </a:ext>
  </a:extLst>
</a:theme>
</file>

<file path=ppt/theme/theme2.xml><?xml version="1.0" encoding="utf-8"?>
<a:theme xmlns:a="http://schemas.openxmlformats.org/drawingml/2006/main" name="Office Teması">
  <a:themeElements>
    <a:clrScheme name="Currency Symbols">
      <a:dk1>
        <a:srgbClr val="303030"/>
      </a:dk1>
      <a:lt1>
        <a:sysClr val="window" lastClr="FFFFFF"/>
      </a:lt1>
      <a:dk2>
        <a:srgbClr val="000000"/>
      </a:dk2>
      <a:lt2>
        <a:srgbClr val="E8DEC9"/>
      </a:lt2>
      <a:accent1>
        <a:srgbClr val="F7C547"/>
      </a:accent1>
      <a:accent2>
        <a:srgbClr val="AB3C33"/>
      </a:accent2>
      <a:accent3>
        <a:srgbClr val="506084"/>
      </a:accent3>
      <a:accent4>
        <a:srgbClr val="599EA5"/>
      </a:accent4>
      <a:accent5>
        <a:srgbClr val="758F21"/>
      </a:accent5>
      <a:accent6>
        <a:srgbClr val="894A27"/>
      </a:accent6>
      <a:hlink>
        <a:srgbClr val="506084"/>
      </a:hlink>
      <a:folHlink>
        <a:srgbClr val="828282"/>
      </a:folHlink>
    </a:clrScheme>
    <a:fontScheme name="Currency Symbols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eması">
  <a:themeElements>
    <a:clrScheme name="Currency Symbols">
      <a:dk1>
        <a:srgbClr val="303030"/>
      </a:dk1>
      <a:lt1>
        <a:sysClr val="window" lastClr="FFFFFF"/>
      </a:lt1>
      <a:dk2>
        <a:srgbClr val="000000"/>
      </a:dk2>
      <a:lt2>
        <a:srgbClr val="E8DEC9"/>
      </a:lt2>
      <a:accent1>
        <a:srgbClr val="F7C547"/>
      </a:accent1>
      <a:accent2>
        <a:srgbClr val="AB3C33"/>
      </a:accent2>
      <a:accent3>
        <a:srgbClr val="506084"/>
      </a:accent3>
      <a:accent4>
        <a:srgbClr val="599EA5"/>
      </a:accent4>
      <a:accent5>
        <a:srgbClr val="758F21"/>
      </a:accent5>
      <a:accent6>
        <a:srgbClr val="894A27"/>
      </a:accent6>
      <a:hlink>
        <a:srgbClr val="506084"/>
      </a:hlink>
      <a:folHlink>
        <a:srgbClr val="828282"/>
      </a:folHlink>
    </a:clrScheme>
    <a:fontScheme name="Currency Symbols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 birimi simgeleri sunusu (geniş ekran)</Template>
  <TotalTime>2055</TotalTime>
  <Words>982</Words>
  <Application>Microsoft Office PowerPoint</Application>
  <PresentationFormat>Özel</PresentationFormat>
  <Paragraphs>163</Paragraphs>
  <Slides>26</Slides>
  <Notes>3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26</vt:i4>
      </vt:variant>
    </vt:vector>
  </HeadingPairs>
  <TitlesOfParts>
    <vt:vector size="29" baseType="lpstr">
      <vt:lpstr>Arial</vt:lpstr>
      <vt:lpstr>Cambria</vt:lpstr>
      <vt:lpstr>Para Birimi Simgeleri 16x9</vt:lpstr>
      <vt:lpstr>Database Management Systems Homework: Bank Project</vt:lpstr>
      <vt:lpstr>What program did I use when creating my database?</vt:lpstr>
      <vt:lpstr>What did I think?</vt:lpstr>
      <vt:lpstr>PowerPoint Sunusu</vt:lpstr>
      <vt:lpstr>BANK </vt:lpstr>
      <vt:lpstr>PowerPoint Sunusu</vt:lpstr>
      <vt:lpstr>Entity-Relationship Model (E-R)</vt:lpstr>
      <vt:lpstr>PowerPoint Sunusu</vt:lpstr>
      <vt:lpstr>PowerPoint Sunusu</vt:lpstr>
      <vt:lpstr>Logical Model </vt:lpstr>
      <vt:lpstr>Logical Model</vt:lpstr>
      <vt:lpstr>Physical Model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Database Management Systems Homework: Bank Project</dc:title>
  <dc:creator>Merve Tatlıdil</dc:creator>
  <cp:lastModifiedBy>merve tatlıdil</cp:lastModifiedBy>
  <cp:revision>61</cp:revision>
  <dcterms:created xsi:type="dcterms:W3CDTF">2018-12-17T14:17:35Z</dcterms:created>
  <dcterms:modified xsi:type="dcterms:W3CDTF">2020-07-27T12:55:15Z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